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9"/>
  </p:notesMasterIdLst>
  <p:sldIdLst>
    <p:sldId id="799" r:id="rId2"/>
    <p:sldId id="741" r:id="rId3"/>
    <p:sldId id="805" r:id="rId4"/>
    <p:sldId id="744" r:id="rId5"/>
    <p:sldId id="762" r:id="rId6"/>
    <p:sldId id="745" r:id="rId7"/>
    <p:sldId id="800" r:id="rId8"/>
    <p:sldId id="801" r:id="rId9"/>
    <p:sldId id="760" r:id="rId10"/>
    <p:sldId id="789" r:id="rId11"/>
    <p:sldId id="792" r:id="rId12"/>
    <p:sldId id="725" r:id="rId13"/>
    <p:sldId id="770" r:id="rId14"/>
    <p:sldId id="787" r:id="rId15"/>
    <p:sldId id="802" r:id="rId16"/>
    <p:sldId id="803" r:id="rId17"/>
    <p:sldId id="804"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e Pogorzala - NOAA Affiliate" initials="" lastIdx="1" clrIdx="2"/>
  <p:cmAuthor id="1" name="Seybold, Matthew G. (GSFC-416.0)[NOAA]" initials="SMG(" lastIdx="1" clrIdx="0">
    <p:extLst>
      <p:ext uri="{19B8F6BF-5375-455C-9EA6-DF929625EA0E}">
        <p15:presenceInfo xmlns:p15="http://schemas.microsoft.com/office/powerpoint/2012/main" userId="S-1-5-21-330711430-3775241029-4075259233-607529" providerId="AD"/>
      </p:ext>
    </p:extLst>
  </p:cmAuthor>
  <p:cmAuthor id="2" name="Fulbright, Jon P. (GSFC-416.0)[Arctic Slope Technical Services, Inc.]" initials="FJP(STSI" lastIdx="3" clrIdx="1">
    <p:extLst>
      <p:ext uri="{19B8F6BF-5375-455C-9EA6-DF929625EA0E}">
        <p15:presenceInfo xmlns:p15="http://schemas.microsoft.com/office/powerpoint/2012/main" userId="S-1-5-21-330711430-3775241029-4075259233-5782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92D050"/>
    <a:srgbClr val="00B050"/>
    <a:srgbClr val="FF7E7E"/>
    <a:srgbClr val="C6C623"/>
    <a:srgbClr val="1F8026"/>
    <a:srgbClr val="ADADAD"/>
    <a:srgbClr val="92CDDC"/>
    <a:srgbClr val="E2EF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11" autoAdjust="0"/>
    <p:restoredTop sz="93038" autoAdjust="0"/>
  </p:normalViewPr>
  <p:slideViewPr>
    <p:cSldViewPr snapToGrid="0">
      <p:cViewPr varScale="1">
        <p:scale>
          <a:sx n="149" d="100"/>
          <a:sy n="149" d="100"/>
        </p:scale>
        <p:origin x="2502" y="120"/>
      </p:cViewPr>
      <p:guideLst>
        <p:guide orient="horz" pos="2160"/>
        <p:guide pos="2880"/>
      </p:guideLst>
    </p:cSldViewPr>
  </p:slideViewPr>
  <p:notesTextViewPr>
    <p:cViewPr>
      <p:scale>
        <a:sx n="3" d="2"/>
        <a:sy n="3" d="2"/>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9E4FD-B7D2-4C77-94C5-50E88DC03DBF}" type="datetimeFigureOut">
              <a:rPr lang="en-US" smtClean="0"/>
              <a:t>3/16/2023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5F2E3-2BF3-41D0-A987-3EA89C50F760}" type="slidenum">
              <a:rPr lang="en-US" smtClean="0"/>
              <a:t>‹#›</a:t>
            </a:fld>
            <a:endParaRPr lang="en-US" dirty="0"/>
          </a:p>
        </p:txBody>
      </p:sp>
    </p:spTree>
    <p:extLst>
      <p:ext uri="{BB962C8B-B14F-4D97-AF65-F5344CB8AC3E}">
        <p14:creationId xmlns:p14="http://schemas.microsoft.com/office/powerpoint/2010/main" val="172262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15F2E3-2BF3-41D0-A987-3EA89C50F760}" type="slidenum">
              <a:rPr lang="en-US" smtClean="0"/>
              <a:t>3</a:t>
            </a:fld>
            <a:endParaRPr lang="en-US" dirty="0"/>
          </a:p>
        </p:txBody>
      </p:sp>
    </p:spTree>
    <p:extLst>
      <p:ext uri="{BB962C8B-B14F-4D97-AF65-F5344CB8AC3E}">
        <p14:creationId xmlns:p14="http://schemas.microsoft.com/office/powerpoint/2010/main" val="101466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5F2E3-2BF3-41D0-A987-3EA89C50F760}" type="slidenum">
              <a:rPr lang="en-US" smtClean="0"/>
              <a:t>4</a:t>
            </a:fld>
            <a:endParaRPr lang="en-US" dirty="0"/>
          </a:p>
        </p:txBody>
      </p:sp>
    </p:spTree>
    <p:extLst>
      <p:ext uri="{BB962C8B-B14F-4D97-AF65-F5344CB8AC3E}">
        <p14:creationId xmlns:p14="http://schemas.microsoft.com/office/powerpoint/2010/main" val="1190110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15F2E3-2BF3-41D0-A987-3EA89C50F760}" type="slidenum">
              <a:rPr lang="en-US" smtClean="0"/>
              <a:t>6</a:t>
            </a:fld>
            <a:endParaRPr lang="en-US"/>
          </a:p>
        </p:txBody>
      </p:sp>
    </p:spTree>
    <p:extLst>
      <p:ext uri="{BB962C8B-B14F-4D97-AF65-F5344CB8AC3E}">
        <p14:creationId xmlns:p14="http://schemas.microsoft.com/office/powerpoint/2010/main" val="409699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15F2E3-2BF3-41D0-A987-3EA89C50F760}" type="slidenum">
              <a:rPr lang="en-US" smtClean="0"/>
              <a:t>7</a:t>
            </a:fld>
            <a:endParaRPr lang="en-US"/>
          </a:p>
        </p:txBody>
      </p:sp>
    </p:spTree>
    <p:extLst>
      <p:ext uri="{BB962C8B-B14F-4D97-AF65-F5344CB8AC3E}">
        <p14:creationId xmlns:p14="http://schemas.microsoft.com/office/powerpoint/2010/main" val="191274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Sessions are fully interactive and include</a:t>
            </a:r>
            <a:r>
              <a:rPr lang="en-US" baseline="0" dirty="0"/>
              <a:t> homework assignments and classroom reviews.</a:t>
            </a:r>
            <a:endParaRPr lang="en-US" dirty="0"/>
          </a:p>
        </p:txBody>
      </p:sp>
      <p:sp>
        <p:nvSpPr>
          <p:cNvPr id="4" name="Slide Number Placeholder 3"/>
          <p:cNvSpPr>
            <a:spLocks noGrp="1"/>
          </p:cNvSpPr>
          <p:nvPr>
            <p:ph type="sldNum" sz="quarter" idx="10"/>
          </p:nvPr>
        </p:nvSpPr>
        <p:spPr/>
        <p:txBody>
          <a:bodyPr/>
          <a:lstStyle/>
          <a:p>
            <a:fld id="{0C15F2E3-2BF3-41D0-A987-3EA89C50F760}" type="slidenum">
              <a:rPr lang="en-US" smtClean="0"/>
              <a:t>9</a:t>
            </a:fld>
            <a:endParaRPr lang="en-US"/>
          </a:p>
        </p:txBody>
      </p:sp>
    </p:spTree>
    <p:extLst>
      <p:ext uri="{BB962C8B-B14F-4D97-AF65-F5344CB8AC3E}">
        <p14:creationId xmlns:p14="http://schemas.microsoft.com/office/powerpoint/2010/main" val="1313039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PR.09.08.38 contains GLM CDRL79 Rev F, SEISS MPS-LO (NCEI update), and GMAG MAGN03 Rev C.  Last LUT delivered 10/21/22, with OE install expected by the end of October.  The last major G18 PLT-derived LUT is for SEISS EHIS to be delivered 11/01/22 and will have to be installed with a coordinated Flight Software setting change.</a:t>
            </a:r>
            <a:endParaRPr lang="en-US" dirty="0"/>
          </a:p>
        </p:txBody>
      </p:sp>
      <p:sp>
        <p:nvSpPr>
          <p:cNvPr id="4" name="Slide Number Placeholder 3"/>
          <p:cNvSpPr>
            <a:spLocks noGrp="1"/>
          </p:cNvSpPr>
          <p:nvPr>
            <p:ph type="sldNum" sz="quarter" idx="10"/>
          </p:nvPr>
        </p:nvSpPr>
        <p:spPr/>
        <p:txBody>
          <a:bodyPr/>
          <a:lstStyle/>
          <a:p>
            <a:fld id="{0C15F2E3-2BF3-41D0-A987-3EA89C50F760}" type="slidenum">
              <a:rPr lang="en-US" smtClean="0"/>
              <a:t>12</a:t>
            </a:fld>
            <a:endParaRPr lang="en-US" dirty="0"/>
          </a:p>
        </p:txBody>
      </p:sp>
    </p:spTree>
    <p:extLst>
      <p:ext uri="{BB962C8B-B14F-4D97-AF65-F5344CB8AC3E}">
        <p14:creationId xmlns:p14="http://schemas.microsoft.com/office/powerpoint/2010/main" val="987871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PR.09.08.38 contains GLM CDRL79 Rev F, SEISS MPS-LO (NCEI update), and GMAG MAGN03 Rev C.  Last LUT delivered 10/21/22, with OE install expected by the end of October.  The last major G18 PLT-derived LUT is for SEISS EHIS to be delivered 11/01/22 and will have to be installed with a coordinated Flight Software setting change.</a:t>
            </a:r>
            <a:endParaRPr lang="en-US" dirty="0"/>
          </a:p>
          <a:p>
            <a:endParaRPr lang="en-US" dirty="0"/>
          </a:p>
        </p:txBody>
      </p:sp>
      <p:sp>
        <p:nvSpPr>
          <p:cNvPr id="4" name="Slide Number Placeholder 3"/>
          <p:cNvSpPr>
            <a:spLocks noGrp="1"/>
          </p:cNvSpPr>
          <p:nvPr>
            <p:ph type="sldNum" sz="quarter" idx="10"/>
          </p:nvPr>
        </p:nvSpPr>
        <p:spPr/>
        <p:txBody>
          <a:bodyPr/>
          <a:lstStyle/>
          <a:p>
            <a:fld id="{0C15F2E3-2BF3-41D0-A987-3EA89C50F760}" type="slidenum">
              <a:rPr lang="en-US" smtClean="0"/>
              <a:t>13</a:t>
            </a:fld>
            <a:endParaRPr lang="en-US" dirty="0"/>
          </a:p>
        </p:txBody>
      </p:sp>
    </p:spTree>
    <p:extLst>
      <p:ext uri="{BB962C8B-B14F-4D97-AF65-F5344CB8AC3E}">
        <p14:creationId xmlns:p14="http://schemas.microsoft.com/office/powerpoint/2010/main" val="1712493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goes_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923544"/>
            <a:ext cx="8670591" cy="5468112"/>
          </a:xfrm>
          <a:prstGeom prst="rect">
            <a:avLst/>
          </a:prstGeom>
        </p:spPr>
      </p:pic>
      <p:sp>
        <p:nvSpPr>
          <p:cNvPr id="2" name="Title 1"/>
          <p:cNvSpPr>
            <a:spLocks noGrp="1"/>
          </p:cNvSpPr>
          <p:nvPr>
            <p:ph type="ctrTitle" hasCustomPrompt="1"/>
          </p:nvPr>
        </p:nvSpPr>
        <p:spPr>
          <a:xfrm>
            <a:off x="685800" y="3151188"/>
            <a:ext cx="8229600" cy="735014"/>
          </a:xfrm>
        </p:spPr>
        <p:txBody>
          <a:bodyPr lIns="0" tIns="0" rIns="0" bIns="0" anchor="t">
            <a:noAutofit/>
          </a:bodyPr>
          <a:lstStyle>
            <a:lvl1pPr>
              <a:defRPr sz="4800">
                <a:solidFill>
                  <a:srgbClr val="084284"/>
                </a:solidFill>
              </a:defRPr>
            </a:lvl1pPr>
          </a:lstStyle>
          <a:p>
            <a:r>
              <a:rPr lang="en-US" dirty="0"/>
              <a:t>Presentation Title</a:t>
            </a:r>
          </a:p>
        </p:txBody>
      </p:sp>
      <p:sp>
        <p:nvSpPr>
          <p:cNvPr id="3" name="Subtitle 2"/>
          <p:cNvSpPr>
            <a:spLocks noGrp="1"/>
          </p:cNvSpPr>
          <p:nvPr>
            <p:ph type="subTitle" idx="1" hasCustomPrompt="1"/>
          </p:nvPr>
        </p:nvSpPr>
        <p:spPr>
          <a:xfrm>
            <a:off x="685800" y="3886200"/>
            <a:ext cx="8229600" cy="974357"/>
          </a:xfrm>
        </p:spPr>
        <p:txBody>
          <a:bodyPr lIns="0" tIns="0" rIns="0" bIns="0">
            <a:noAutofit/>
          </a:bodyPr>
          <a:lstStyle>
            <a:lvl1pPr marL="0" indent="0" algn="l">
              <a:buNone/>
              <a:defRPr b="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a:t>
            </a:r>
          </a:p>
        </p:txBody>
      </p:sp>
      <p:sp>
        <p:nvSpPr>
          <p:cNvPr id="6" name="Slide Number Placeholder 5"/>
          <p:cNvSpPr>
            <a:spLocks noGrp="1"/>
          </p:cNvSpPr>
          <p:nvPr>
            <p:ph type="sldNum" sz="quarter" idx="12"/>
          </p:nvPr>
        </p:nvSpPr>
        <p:spPr/>
        <p:txBody>
          <a:bodyPr/>
          <a:lstStyle/>
          <a:p>
            <a:fld id="{97FA8124-9865-F141-9E48-75D99BBAEFD0}" type="slidenum">
              <a:rPr lang="en-US" smtClean="0"/>
              <a:pPr/>
              <a:t>‹#›</a:t>
            </a:fld>
            <a:endParaRPr lang="en-US" dirty="0"/>
          </a:p>
        </p:txBody>
      </p:sp>
      <p:sp>
        <p:nvSpPr>
          <p:cNvPr id="10" name="Text Placeholder 9"/>
          <p:cNvSpPr>
            <a:spLocks noGrp="1"/>
          </p:cNvSpPr>
          <p:nvPr>
            <p:ph type="body" sz="quarter" idx="13" hasCustomPrompt="1"/>
          </p:nvPr>
        </p:nvSpPr>
        <p:spPr>
          <a:xfrm>
            <a:off x="685800" y="4860557"/>
            <a:ext cx="8229600" cy="429411"/>
          </a:xfrm>
        </p:spPr>
        <p:txBody>
          <a:bodyPr lIns="0" bIns="0">
            <a:noAutofit/>
          </a:bodyPr>
          <a:lstStyle>
            <a:lvl1pPr>
              <a:buNone/>
              <a:defRPr sz="2000" baseline="0"/>
            </a:lvl1pPr>
            <a:lvl2pPr>
              <a:buNone/>
              <a:defRPr sz="2000"/>
            </a:lvl2pPr>
            <a:lvl3pPr>
              <a:buNone/>
              <a:defRPr sz="2000"/>
            </a:lvl3pPr>
            <a:lvl4pPr>
              <a:buNone/>
              <a:defRPr sz="2000"/>
            </a:lvl4pPr>
            <a:lvl5pPr>
              <a:buNone/>
              <a:defRPr sz="2000"/>
            </a:lvl5pPr>
          </a:lstStyle>
          <a:p>
            <a:pPr lvl="0"/>
            <a:r>
              <a:rPr lang="en-US" dirty="0"/>
              <a:t>Date and/or location</a:t>
            </a:r>
          </a:p>
        </p:txBody>
      </p:sp>
    </p:spTree>
    <p:extLst>
      <p:ext uri="{BB962C8B-B14F-4D97-AF65-F5344CB8AC3E}">
        <p14:creationId xmlns:p14="http://schemas.microsoft.com/office/powerpoint/2010/main" val="1070890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457200" y="6356350"/>
            <a:ext cx="2133600" cy="365125"/>
          </a:xfrm>
          <a:prstGeom prst="rect">
            <a:avLst/>
          </a:prstGeom>
        </p:spPr>
        <p:txBody>
          <a:bodyPr/>
          <a:lstStyle>
            <a:lvl1pPr>
              <a:defRPr smtClean="0">
                <a:solidFill>
                  <a:schemeClr val="bg1"/>
                </a:solidFill>
              </a:defRPr>
            </a:lvl1pPr>
          </a:lstStyle>
          <a:p>
            <a:r>
              <a:rPr lang="en-US" altLang="en-US"/>
              <a:t>March 15, 2023</a:t>
            </a:r>
            <a:endParaRPr lang="en-US" alt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solidFill>
                  <a:schemeClr val="bg1"/>
                </a:solidFill>
              </a:defRPr>
            </a:lvl1pPr>
          </a:lstStyle>
          <a:p>
            <a:pPr>
              <a:defRPr/>
            </a:pPr>
            <a:r>
              <a:rPr lang="en-US"/>
              <a:t>Joint GRB-HRIT/EMWIN User Group Meeting</a:t>
            </a:r>
            <a:endParaRPr lang="en-US" dirty="0"/>
          </a:p>
        </p:txBody>
      </p:sp>
      <p:sp>
        <p:nvSpPr>
          <p:cNvPr id="6" name="Slide Number Placeholder 5"/>
          <p:cNvSpPr>
            <a:spLocks noGrp="1"/>
          </p:cNvSpPr>
          <p:nvPr>
            <p:ph type="sldNum" sz="quarter" idx="12"/>
          </p:nvPr>
        </p:nvSpPr>
        <p:spPr>
          <a:xfrm>
            <a:off x="7010400" y="6492875"/>
            <a:ext cx="2133600" cy="365125"/>
          </a:xfrm>
          <a:prstGeom prst="rect">
            <a:avLst/>
          </a:prstGeom>
        </p:spPr>
        <p:txBody>
          <a:bodyPr anchor="ctr"/>
          <a:lstStyle>
            <a:lvl1pPr algn="r">
              <a:defRPr sz="1200">
                <a:solidFill>
                  <a:schemeClr val="bg1"/>
                </a:solidFill>
              </a:defRPr>
            </a:lvl1pPr>
          </a:lstStyle>
          <a:p>
            <a:fld id="{55723E3B-6DCA-4F3F-B844-0B144139ED8C}" type="slidenum">
              <a:rPr lang="en-US" altLang="en-US" smtClean="0"/>
              <a:pPr/>
              <a:t>‹#›</a:t>
            </a:fld>
            <a:endParaRPr lang="en-US" altLang="en-US" dirty="0"/>
          </a:p>
        </p:txBody>
      </p:sp>
    </p:spTree>
    <p:extLst>
      <p:ext uri="{BB962C8B-B14F-4D97-AF65-F5344CB8AC3E}">
        <p14:creationId xmlns:p14="http://schemas.microsoft.com/office/powerpoint/2010/main" val="669051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1" name="Shape 41"/>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02603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CDR template master.jpg"/>
          <p:cNvPicPr>
            <a:picLocks noChangeAspect="1"/>
          </p:cNvPicPr>
          <p:nvPr userDrawn="1"/>
        </p:nvPicPr>
        <p:blipFill>
          <a:blip r:embed="rId2" cstate="print"/>
          <a:stretch>
            <a:fillRect/>
          </a:stretch>
        </p:blipFill>
        <p:spPr>
          <a:xfrm>
            <a:off x="0" y="0"/>
            <a:ext cx="9144000" cy="6858000"/>
          </a:xfrm>
          <a:prstGeom prst="rect">
            <a:avLst/>
          </a:prstGeom>
        </p:spPr>
      </p:pic>
      <p:sp>
        <p:nvSpPr>
          <p:cNvPr id="6" name="Title 3"/>
          <p:cNvSpPr>
            <a:spLocks noGrp="1"/>
          </p:cNvSpPr>
          <p:nvPr>
            <p:ph type="ctrTitle"/>
          </p:nvPr>
        </p:nvSpPr>
        <p:spPr>
          <a:xfrm>
            <a:off x="5903297" y="425064"/>
            <a:ext cx="3264450" cy="369332"/>
          </a:xfrm>
        </p:spPr>
        <p:txBody>
          <a:bodyPr/>
          <a:lstStyle/>
          <a:p>
            <a:r>
              <a:rPr lang="en-US" dirty="0">
                <a:solidFill>
                  <a:schemeClr val="bg1"/>
                </a:solidFill>
              </a:rPr>
              <a:t>Major Title of Course</a:t>
            </a:r>
          </a:p>
        </p:txBody>
      </p:sp>
    </p:spTree>
    <p:extLst>
      <p:ext uri="{BB962C8B-B14F-4D97-AF65-F5344CB8AC3E}">
        <p14:creationId xmlns:p14="http://schemas.microsoft.com/office/powerpoint/2010/main" val="347821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12775"/>
          </a:xfrm>
        </p:spPr>
        <p:txBody>
          <a:bodyPr/>
          <a:lstStyle/>
          <a:p>
            <a:r>
              <a:rPr lang="en-US"/>
              <a:t>Click to edit Master title style</a:t>
            </a:r>
          </a:p>
        </p:txBody>
      </p:sp>
      <p:sp>
        <p:nvSpPr>
          <p:cNvPr id="3" name="Text Placeholder 2"/>
          <p:cNvSpPr>
            <a:spLocks noGrp="1"/>
          </p:cNvSpPr>
          <p:nvPr>
            <p:ph type="body" sz="half" idx="1"/>
          </p:nvPr>
        </p:nvSpPr>
        <p:spPr>
          <a:xfrm>
            <a:off x="457200" y="1371600"/>
            <a:ext cx="4038600" cy="1594283"/>
          </a:xfrm>
        </p:spPr>
        <p:txBody>
          <a:bodyPr/>
          <a:lstStyle>
            <a:lvl1pPr>
              <a:buClrTx/>
              <a:defRPr/>
            </a:lvl1pPr>
            <a:lvl2pPr>
              <a:buClrTx/>
              <a:defRPr/>
            </a:lvl2pPr>
            <a:lvl3pPr>
              <a:buClrTx/>
              <a:defRPr/>
            </a:lvl3pPr>
            <a:lvl4pPr>
              <a:buClrTx/>
              <a:defRPr/>
            </a:lvl4pPr>
            <a:lvl5pPr>
              <a:buClrTx/>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0"/>
            <a:ext cx="4038600" cy="1594283"/>
          </a:xfrm>
        </p:spPr>
        <p:txBody>
          <a:bodyPr/>
          <a:lstStyle>
            <a:lvl1pPr>
              <a:buClrTx/>
              <a:defRPr/>
            </a:lvl1pPr>
            <a:lvl2pPr>
              <a:buClrTx/>
              <a:defRPr/>
            </a:lvl2pPr>
            <a:lvl3pPr>
              <a:buClrTx/>
              <a:defRPr/>
            </a:lvl3pPr>
            <a:lvl4pPr>
              <a:buClrTx/>
              <a:defRPr/>
            </a:lvl4pPr>
            <a:lvl5pPr>
              <a:buClrTx/>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661150"/>
            <a:ext cx="2133600" cy="174625"/>
          </a:xfrm>
          <a:prstGeom prst="rect">
            <a:avLst/>
          </a:prstGeom>
        </p:spPr>
        <p:txBody>
          <a:bodyPr/>
          <a:lstStyle>
            <a:lvl1pPr>
              <a:defRPr/>
            </a:lvl1pPr>
          </a:lstStyle>
          <a:p>
            <a:pPr fontAlgn="base">
              <a:spcBef>
                <a:spcPct val="0"/>
              </a:spcBef>
              <a:spcAft>
                <a:spcPct val="0"/>
              </a:spcAft>
            </a:pPr>
            <a:r>
              <a:rPr lang="en-US" sz="1200" b="1" i="1">
                <a:solidFill>
                  <a:prstClr val="black"/>
                </a:solidFill>
                <a:latin typeface="Helvetica" pitchFamily="34" charset="0"/>
              </a:rPr>
              <a:t>March 15, 2023</a:t>
            </a:r>
            <a:endParaRPr lang="en-US" sz="1200" b="1" i="1" dirty="0">
              <a:solidFill>
                <a:prstClr val="black"/>
              </a:solidFill>
              <a:latin typeface="Helvetica" pitchFamily="34" charset="0"/>
            </a:endParaRPr>
          </a:p>
        </p:txBody>
      </p:sp>
      <p:sp>
        <p:nvSpPr>
          <p:cNvPr id="6" name="Footer Placeholder 5"/>
          <p:cNvSpPr>
            <a:spLocks noGrp="1"/>
          </p:cNvSpPr>
          <p:nvPr>
            <p:ph type="ftr" sz="quarter" idx="11"/>
          </p:nvPr>
        </p:nvSpPr>
        <p:spPr>
          <a:xfrm>
            <a:off x="3124200" y="6661150"/>
            <a:ext cx="2895600" cy="174625"/>
          </a:xfrm>
          <a:prstGeom prst="rect">
            <a:avLst/>
          </a:prstGeom>
        </p:spPr>
        <p:txBody>
          <a:bodyPr/>
          <a:lstStyle>
            <a:lvl1pPr>
              <a:defRPr/>
            </a:lvl1pPr>
          </a:lstStyle>
          <a:p>
            <a:pPr fontAlgn="base">
              <a:spcBef>
                <a:spcPct val="0"/>
              </a:spcBef>
              <a:spcAft>
                <a:spcPct val="0"/>
              </a:spcAft>
            </a:pPr>
            <a:r>
              <a:rPr lang="en-US" sz="1200" b="1" i="1">
                <a:solidFill>
                  <a:prstClr val="black"/>
                </a:solidFill>
                <a:latin typeface="Helvetica" pitchFamily="34" charset="0"/>
              </a:rPr>
              <a:t>Joint GRB-HRIT/EMWIN User Group Meeting</a:t>
            </a:r>
            <a:endParaRPr lang="en-US" sz="1200" b="1" i="1" dirty="0">
              <a:solidFill>
                <a:prstClr val="black"/>
              </a:solidFill>
              <a:latin typeface="Helvetica" pitchFamily="34" charset="0"/>
            </a:endParaRPr>
          </a:p>
        </p:txBody>
      </p:sp>
    </p:spTree>
    <p:extLst>
      <p:ext uri="{BB962C8B-B14F-4D97-AF65-F5344CB8AC3E}">
        <p14:creationId xmlns:p14="http://schemas.microsoft.com/office/powerpoint/2010/main" val="3285841439"/>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6"/>
          <p:cNvSpPr>
            <a:spLocks noGrp="1" noChangeArrowheads="1"/>
          </p:cNvSpPr>
          <p:nvPr>
            <p:ph type="sldNum" sz="quarter" idx="11"/>
          </p:nvPr>
        </p:nvSpPr>
        <p:spPr>
          <a:ln/>
        </p:spPr>
        <p:txBody>
          <a:bodyPr/>
          <a:lstStyle>
            <a:lvl1pPr>
              <a:defRPr/>
            </a:lvl1pPr>
          </a:lstStyle>
          <a:p>
            <a:pPr>
              <a:defRPr/>
            </a:pPr>
            <a:fld id="{2373EA80-02D9-4F18-9634-2A178F87E090}" type="slidenum">
              <a:rPr lang="en-US">
                <a:solidFill>
                  <a:srgbClr val="000000"/>
                </a:solidFill>
              </a:rPr>
              <a:pPr>
                <a:defRPr/>
              </a:pPr>
              <a:t>‹#›</a:t>
            </a:fld>
            <a:endParaRPr lang="en-US" dirty="0">
              <a:solidFill>
                <a:srgbClr val="000000"/>
              </a:solidFill>
            </a:endParaRPr>
          </a:p>
        </p:txBody>
      </p:sp>
      <p:sp>
        <p:nvSpPr>
          <p:cNvPr id="6" name="Footer Placeholder 5"/>
          <p:cNvSpPr>
            <a:spLocks noGrp="1" noChangeArrowheads="1"/>
          </p:cNvSpPr>
          <p:nvPr>
            <p:ph type="ftr" sz="quarter" idx="3"/>
          </p:nvPr>
        </p:nvSpPr>
        <p:spPr bwMode="auto">
          <a:xfrm>
            <a:off x="-12708" y="6491437"/>
            <a:ext cx="2895600" cy="366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000" b="0">
                <a:latin typeface="Arial" charset="0"/>
              </a:defRPr>
            </a:lvl1pPr>
          </a:lstStyle>
          <a:p>
            <a:pPr>
              <a:defRPr/>
            </a:pPr>
            <a:r>
              <a:rPr lang="en-US">
                <a:solidFill>
                  <a:srgbClr val="000000"/>
                </a:solidFill>
              </a:rPr>
              <a:t>Joint GRB-HRIT/EMWIN User Group Meeting</a:t>
            </a:r>
            <a:endParaRPr lang="en-US" dirty="0">
              <a:solidFill>
                <a:srgbClr val="000000"/>
              </a:solidFill>
            </a:endParaRPr>
          </a:p>
        </p:txBody>
      </p:sp>
    </p:spTree>
    <p:extLst>
      <p:ext uri="{BB962C8B-B14F-4D97-AF65-F5344CB8AC3E}">
        <p14:creationId xmlns:p14="http://schemas.microsoft.com/office/powerpoint/2010/main" val="1294029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57200" y="-46038"/>
            <a:ext cx="8229600" cy="1143001"/>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5"/>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Google Shape;26;p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March 15, 2023</a:t>
            </a:r>
            <a:endParaRPr dirty="0"/>
          </a:p>
        </p:txBody>
      </p:sp>
      <p:sp>
        <p:nvSpPr>
          <p:cNvPr id="27" name="Google Shape;27;p5"/>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Joint GRB-HRIT/EMWIN User Group Meeting</a:t>
            </a:r>
            <a:endParaRPr dirty="0"/>
          </a:p>
        </p:txBody>
      </p:sp>
      <p:sp>
        <p:nvSpPr>
          <p:cNvPr id="28" name="Google Shape;28;p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293673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092232"/>
            <a:ext cx="7772400" cy="1362075"/>
          </a:xfrm>
        </p:spPr>
        <p:txBody>
          <a:bodyPr anchor="b">
            <a:normAutofit/>
          </a:bodyPr>
          <a:lstStyle>
            <a:lvl1pPr algn="ctr">
              <a:lnSpc>
                <a:spcPct val="90000"/>
              </a:lnSpc>
              <a:defRPr sz="3600" b="1" cap="none">
                <a:solidFill>
                  <a:srgbClr val="084284"/>
                </a:solidFill>
              </a:defRPr>
            </a:lvl1pPr>
          </a:lstStyle>
          <a:p>
            <a:r>
              <a:rPr lang="en-US" dirty="0"/>
              <a:t>Section title</a:t>
            </a:r>
          </a:p>
        </p:txBody>
      </p:sp>
      <p:sp>
        <p:nvSpPr>
          <p:cNvPr id="3" name="Text Placeholder 2"/>
          <p:cNvSpPr>
            <a:spLocks noGrp="1"/>
          </p:cNvSpPr>
          <p:nvPr>
            <p:ph type="body" idx="1" hasCustomPrompt="1"/>
          </p:nvPr>
        </p:nvSpPr>
        <p:spPr>
          <a:xfrm>
            <a:off x="685800" y="3582805"/>
            <a:ext cx="7772400" cy="1149843"/>
          </a:xfrm>
        </p:spPr>
        <p:txBody>
          <a:bodyPr anchor="t">
            <a:normAutofit/>
          </a:bodyPr>
          <a:lstStyle>
            <a:lvl1pPr marL="0" indent="0" algn="ctr">
              <a:lnSpc>
                <a:spcPct val="90000"/>
              </a:lnSpc>
              <a:spcBef>
                <a:spcPts val="0"/>
              </a:spcBef>
              <a:buNone/>
              <a:defRPr sz="3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 name</a:t>
            </a:r>
          </a:p>
        </p:txBody>
      </p:sp>
      <p:sp>
        <p:nvSpPr>
          <p:cNvPr id="6" name="Slide Number Placeholder 5"/>
          <p:cNvSpPr>
            <a:spLocks noGrp="1"/>
          </p:cNvSpPr>
          <p:nvPr>
            <p:ph type="sldNum" sz="quarter" idx="12"/>
          </p:nvPr>
        </p:nvSpPr>
        <p:spPr/>
        <p:txBody>
          <a:bodyPr/>
          <a:lstStyle/>
          <a:p>
            <a:fld id="{97FA8124-9865-F141-9E48-75D99BBAEFD0}" type="slidenum">
              <a:rPr lang="en-US" smtClean="0"/>
              <a:pPr/>
              <a:t>‹#›</a:t>
            </a:fld>
            <a:endParaRPr lang="en-US" dirty="0"/>
          </a:p>
        </p:txBody>
      </p:sp>
      <p:sp>
        <p:nvSpPr>
          <p:cNvPr id="5" name="Date Placeholder 3"/>
          <p:cNvSpPr>
            <a:spLocks noGrp="1"/>
          </p:cNvSpPr>
          <p:nvPr>
            <p:ph type="dt" sz="half" idx="2"/>
          </p:nvPr>
        </p:nvSpPr>
        <p:spPr>
          <a:xfrm>
            <a:off x="228994" y="6435718"/>
            <a:ext cx="1487444" cy="365125"/>
          </a:xfrm>
          <a:prstGeom prst="rect">
            <a:avLst/>
          </a:prstGeom>
        </p:spPr>
        <p:txBody>
          <a:bodyPr vert="horz" lIns="91440" tIns="45720" rIns="91440" bIns="45720" rtlCol="0" anchor="ctr"/>
          <a:lstStyle>
            <a:lvl1pPr algn="l">
              <a:defRPr sz="1200">
                <a:solidFill>
                  <a:schemeClr val="tx1"/>
                </a:solidFill>
              </a:defRPr>
            </a:lvl1pPr>
          </a:lstStyle>
          <a:p>
            <a:r>
              <a:rPr lang="en-US"/>
              <a:t>March 15, 2023</a:t>
            </a:r>
            <a:endParaRPr lang="en-US" dirty="0"/>
          </a:p>
        </p:txBody>
      </p:sp>
      <p:sp>
        <p:nvSpPr>
          <p:cNvPr id="7" name="Footer Placeholder 4"/>
          <p:cNvSpPr>
            <a:spLocks noGrp="1"/>
          </p:cNvSpPr>
          <p:nvPr>
            <p:ph type="ftr" sz="quarter" idx="3"/>
          </p:nvPr>
        </p:nvSpPr>
        <p:spPr>
          <a:xfrm>
            <a:off x="2103381" y="6435718"/>
            <a:ext cx="5575942" cy="365125"/>
          </a:xfrm>
          <a:prstGeom prst="rect">
            <a:avLst/>
          </a:prstGeom>
        </p:spPr>
        <p:txBody>
          <a:bodyPr vert="horz" lIns="91440" tIns="45720" rIns="91440" bIns="45720" rtlCol="0" anchor="ctr"/>
          <a:lstStyle>
            <a:lvl1pPr algn="ctr">
              <a:defRPr sz="1200">
                <a:solidFill>
                  <a:schemeClr val="tx1"/>
                </a:solidFill>
              </a:defRPr>
            </a:lvl1pPr>
          </a:lstStyle>
          <a:p>
            <a:r>
              <a:rPr lang="en-US"/>
              <a:t>Joint GRB-HRIT/EMWIN User Group Meeting</a:t>
            </a:r>
            <a:endParaRPr lang="en-US" dirty="0"/>
          </a:p>
        </p:txBody>
      </p:sp>
    </p:spTree>
    <p:extLst>
      <p:ext uri="{BB962C8B-B14F-4D97-AF65-F5344CB8AC3E}">
        <p14:creationId xmlns:p14="http://schemas.microsoft.com/office/powerpoint/2010/main" val="625537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FA8124-9865-F141-9E48-75D99BBAEFD0}" type="slidenum">
              <a:rPr lang="en-US" smtClean="0"/>
              <a:pPr/>
              <a:t>‹#›</a:t>
            </a:fld>
            <a:endParaRPr lang="en-US" dirty="0"/>
          </a:p>
        </p:txBody>
      </p:sp>
      <p:sp>
        <p:nvSpPr>
          <p:cNvPr id="3" name="Date Placeholder 3"/>
          <p:cNvSpPr>
            <a:spLocks noGrp="1"/>
          </p:cNvSpPr>
          <p:nvPr>
            <p:ph type="dt" sz="half" idx="2"/>
          </p:nvPr>
        </p:nvSpPr>
        <p:spPr>
          <a:xfrm>
            <a:off x="228994" y="6435718"/>
            <a:ext cx="1487444" cy="365125"/>
          </a:xfrm>
          <a:prstGeom prst="rect">
            <a:avLst/>
          </a:prstGeom>
        </p:spPr>
        <p:txBody>
          <a:bodyPr vert="horz" lIns="91440" tIns="45720" rIns="91440" bIns="45720" rtlCol="0" anchor="ctr"/>
          <a:lstStyle>
            <a:lvl1pPr algn="l">
              <a:defRPr sz="1200">
                <a:solidFill>
                  <a:schemeClr val="tx1"/>
                </a:solidFill>
              </a:defRPr>
            </a:lvl1pPr>
          </a:lstStyle>
          <a:p>
            <a:r>
              <a:rPr lang="en-US"/>
              <a:t>March 15, 2023</a:t>
            </a:r>
            <a:endParaRPr lang="en-US" dirty="0"/>
          </a:p>
        </p:txBody>
      </p:sp>
      <p:sp>
        <p:nvSpPr>
          <p:cNvPr id="5" name="Footer Placeholder 4"/>
          <p:cNvSpPr>
            <a:spLocks noGrp="1"/>
          </p:cNvSpPr>
          <p:nvPr>
            <p:ph type="ftr" sz="quarter" idx="3"/>
          </p:nvPr>
        </p:nvSpPr>
        <p:spPr>
          <a:xfrm>
            <a:off x="2103381" y="6435718"/>
            <a:ext cx="5575942" cy="365125"/>
          </a:xfrm>
          <a:prstGeom prst="rect">
            <a:avLst/>
          </a:prstGeom>
        </p:spPr>
        <p:txBody>
          <a:bodyPr vert="horz" lIns="91440" tIns="45720" rIns="91440" bIns="45720" rtlCol="0" anchor="ctr"/>
          <a:lstStyle>
            <a:lvl1pPr algn="ctr">
              <a:defRPr sz="1200">
                <a:solidFill>
                  <a:schemeClr val="tx1"/>
                </a:solidFill>
              </a:defRPr>
            </a:lvl1pPr>
          </a:lstStyle>
          <a:p>
            <a:r>
              <a:rPr lang="en-US"/>
              <a:t>Joint GRB-HRIT/EMWIN User Group Meeting</a:t>
            </a:r>
            <a:endParaRPr lang="en-US" dirty="0"/>
          </a:p>
        </p:txBody>
      </p:sp>
    </p:spTree>
    <p:extLst>
      <p:ext uri="{BB962C8B-B14F-4D97-AF65-F5344CB8AC3E}">
        <p14:creationId xmlns:p14="http://schemas.microsoft.com/office/powerpoint/2010/main" val="4140368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lvl1pPr>
          </a:lstStyle>
          <a:p>
            <a:r>
              <a:rPr lang="en-US" dirty="0"/>
              <a:t>Slide title</a:t>
            </a:r>
          </a:p>
        </p:txBody>
      </p:sp>
      <p:sp>
        <p:nvSpPr>
          <p:cNvPr id="4" name="Slide Number Placeholder 4"/>
          <p:cNvSpPr>
            <a:spLocks noGrp="1"/>
          </p:cNvSpPr>
          <p:nvPr>
            <p:ph type="sldNum" sz="quarter" idx="12"/>
          </p:nvPr>
        </p:nvSpPr>
        <p:spPr>
          <a:xfrm>
            <a:off x="8001000" y="6400800"/>
            <a:ext cx="914400" cy="457200"/>
          </a:xfrm>
        </p:spPr>
        <p:txBody>
          <a:bodyPr/>
          <a:lstStyle/>
          <a:p>
            <a:fld id="{97FA8124-9865-F141-9E48-75D99BBAEFD0}" type="slidenum">
              <a:rPr lang="en-US" smtClean="0"/>
              <a:pPr/>
              <a:t>‹#›</a:t>
            </a:fld>
            <a:endParaRPr lang="en-US" dirty="0"/>
          </a:p>
        </p:txBody>
      </p:sp>
      <p:sp>
        <p:nvSpPr>
          <p:cNvPr id="5" name="Date Placeholder 3"/>
          <p:cNvSpPr>
            <a:spLocks noGrp="1"/>
          </p:cNvSpPr>
          <p:nvPr>
            <p:ph type="dt" sz="half" idx="2"/>
          </p:nvPr>
        </p:nvSpPr>
        <p:spPr>
          <a:xfrm>
            <a:off x="228994" y="6435718"/>
            <a:ext cx="1487444" cy="365125"/>
          </a:xfrm>
          <a:prstGeom prst="rect">
            <a:avLst/>
          </a:prstGeom>
        </p:spPr>
        <p:txBody>
          <a:bodyPr vert="horz" lIns="91440" tIns="45720" rIns="91440" bIns="45720" rtlCol="0" anchor="ctr"/>
          <a:lstStyle>
            <a:lvl1pPr algn="l">
              <a:defRPr sz="1200">
                <a:solidFill>
                  <a:schemeClr val="tx1"/>
                </a:solidFill>
              </a:defRPr>
            </a:lvl1pPr>
          </a:lstStyle>
          <a:p>
            <a:r>
              <a:rPr lang="en-US"/>
              <a:t>March 15, 2023</a:t>
            </a:r>
            <a:endParaRPr lang="en-US" dirty="0"/>
          </a:p>
        </p:txBody>
      </p:sp>
      <p:sp>
        <p:nvSpPr>
          <p:cNvPr id="6" name="Footer Placeholder 4"/>
          <p:cNvSpPr>
            <a:spLocks noGrp="1"/>
          </p:cNvSpPr>
          <p:nvPr>
            <p:ph type="ftr" sz="quarter" idx="3"/>
          </p:nvPr>
        </p:nvSpPr>
        <p:spPr>
          <a:xfrm>
            <a:off x="2103381" y="6435718"/>
            <a:ext cx="5575942" cy="365125"/>
          </a:xfrm>
          <a:prstGeom prst="rect">
            <a:avLst/>
          </a:prstGeom>
        </p:spPr>
        <p:txBody>
          <a:bodyPr vert="horz" lIns="91440" tIns="45720" rIns="91440" bIns="45720" rtlCol="0" anchor="ctr"/>
          <a:lstStyle>
            <a:lvl1pPr algn="ctr">
              <a:defRPr sz="1200">
                <a:solidFill>
                  <a:schemeClr val="tx1"/>
                </a:solidFill>
              </a:defRPr>
            </a:lvl1pPr>
          </a:lstStyle>
          <a:p>
            <a:r>
              <a:rPr lang="en-US"/>
              <a:t>Joint GRB-HRIT/EMWIN User Group Meeting</a:t>
            </a:r>
            <a:endParaRPr lang="en-US" dirty="0"/>
          </a:p>
        </p:txBody>
      </p:sp>
    </p:spTree>
    <p:extLst>
      <p:ext uri="{BB962C8B-B14F-4D97-AF65-F5344CB8AC3E}">
        <p14:creationId xmlns:p14="http://schemas.microsoft.com/office/powerpoint/2010/main" val="3863072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7FA8124-9865-F141-9E48-75D99BBAEFD0}" type="slidenum">
              <a:rPr lang="en-US" smtClean="0"/>
              <a:pPr/>
              <a:t>‹#›</a:t>
            </a:fld>
            <a:endParaRPr lang="en-US" dirty="0"/>
          </a:p>
        </p:txBody>
      </p:sp>
      <p:sp>
        <p:nvSpPr>
          <p:cNvPr id="5" name="Date Placeholder 3"/>
          <p:cNvSpPr>
            <a:spLocks noGrp="1"/>
          </p:cNvSpPr>
          <p:nvPr>
            <p:ph type="dt" sz="half" idx="2"/>
          </p:nvPr>
        </p:nvSpPr>
        <p:spPr>
          <a:xfrm>
            <a:off x="228994" y="6435718"/>
            <a:ext cx="1487444" cy="365125"/>
          </a:xfrm>
          <a:prstGeom prst="rect">
            <a:avLst/>
          </a:prstGeom>
        </p:spPr>
        <p:txBody>
          <a:bodyPr vert="horz" lIns="91440" tIns="45720" rIns="91440" bIns="45720" rtlCol="0" anchor="ctr"/>
          <a:lstStyle>
            <a:lvl1pPr algn="l">
              <a:defRPr sz="1200">
                <a:solidFill>
                  <a:schemeClr val="tx1"/>
                </a:solidFill>
              </a:defRPr>
            </a:lvl1pPr>
          </a:lstStyle>
          <a:p>
            <a:r>
              <a:rPr lang="en-US"/>
              <a:t>March 15, 2023</a:t>
            </a:r>
            <a:endParaRPr lang="en-US" dirty="0"/>
          </a:p>
        </p:txBody>
      </p:sp>
      <p:sp>
        <p:nvSpPr>
          <p:cNvPr id="7" name="Footer Placeholder 4"/>
          <p:cNvSpPr>
            <a:spLocks noGrp="1"/>
          </p:cNvSpPr>
          <p:nvPr>
            <p:ph type="ftr" sz="quarter" idx="3"/>
          </p:nvPr>
        </p:nvSpPr>
        <p:spPr>
          <a:xfrm>
            <a:off x="2103381" y="6435718"/>
            <a:ext cx="5575942" cy="365125"/>
          </a:xfrm>
          <a:prstGeom prst="rect">
            <a:avLst/>
          </a:prstGeom>
        </p:spPr>
        <p:txBody>
          <a:bodyPr vert="horz" lIns="91440" tIns="45720" rIns="91440" bIns="45720" rtlCol="0" anchor="ctr"/>
          <a:lstStyle>
            <a:lvl1pPr algn="ctr">
              <a:defRPr sz="1200">
                <a:solidFill>
                  <a:schemeClr val="tx1"/>
                </a:solidFill>
              </a:defRPr>
            </a:lvl1pPr>
          </a:lstStyle>
          <a:p>
            <a:r>
              <a:rPr lang="en-US"/>
              <a:t>Joint GRB-HRIT/EMWIN User Group Meeting</a:t>
            </a:r>
            <a:endParaRPr lang="en-US" dirty="0"/>
          </a:p>
        </p:txBody>
      </p:sp>
    </p:spTree>
    <p:extLst>
      <p:ext uri="{BB962C8B-B14F-4D97-AF65-F5344CB8AC3E}">
        <p14:creationId xmlns:p14="http://schemas.microsoft.com/office/powerpoint/2010/main" val="830022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Layout">
    <p:spTree>
      <p:nvGrpSpPr>
        <p:cNvPr id="1" name=""/>
        <p:cNvGrpSpPr/>
        <p:nvPr/>
      </p:nvGrpSpPr>
      <p:grpSpPr>
        <a:xfrm>
          <a:off x="0" y="0"/>
          <a:ext cx="0" cy="0"/>
          <a:chOff x="0" y="0"/>
          <a:chExt cx="0" cy="0"/>
        </a:xfrm>
      </p:grpSpPr>
      <p:sp>
        <p:nvSpPr>
          <p:cNvPr id="12" name="Content Placeholder 10"/>
          <p:cNvSpPr>
            <a:spLocks noGrp="1"/>
          </p:cNvSpPr>
          <p:nvPr>
            <p:ph sz="quarter" idx="13"/>
          </p:nvPr>
        </p:nvSpPr>
        <p:spPr>
          <a:xfrm>
            <a:off x="485421" y="990600"/>
            <a:ext cx="8218311" cy="5184422"/>
          </a:xfrm>
          <a:prstGeom prst="rect">
            <a:avLst/>
          </a:prstGeom>
        </p:spPr>
        <p:txBody>
          <a:bodyPr lIns="0" tIns="0" rIns="0" bIns="0">
            <a:normAutofit/>
          </a:bodyPr>
          <a:lstStyle>
            <a:lvl1pPr marL="171450" indent="-171450">
              <a:buClrTx/>
              <a:defRPr sz="2000"/>
            </a:lvl1pPr>
            <a:lvl2pPr marL="400050" indent="-228600">
              <a:buClrTx/>
              <a:defRPr sz="1800"/>
            </a:lvl2pPr>
            <a:lvl3pPr marL="571500" indent="-171450">
              <a:buClrTx/>
              <a:defRPr sz="1600"/>
            </a:lvl3pPr>
            <a:lvl4pPr marL="800100" indent="-228600">
              <a:buClrTx/>
              <a:defRPr sz="1400"/>
            </a:lvl4pPr>
            <a:lvl5pPr marL="971550" indent="-171450">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5"/>
          <p:cNvSpPr>
            <a:spLocks noGrp="1" noChangeArrowheads="1"/>
          </p:cNvSpPr>
          <p:nvPr>
            <p:ph type="title" hasCustomPrompt="1"/>
          </p:nvPr>
        </p:nvSpPr>
        <p:spPr bwMode="auto">
          <a:xfrm>
            <a:off x="722312" y="0"/>
            <a:ext cx="6242932" cy="778933"/>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a:defRPr sz="2600" b="1" i="0">
                <a:latin typeface="Arial" pitchFamily="34" charset="0"/>
                <a:cs typeface="Arial" pitchFamily="34" charset="0"/>
              </a:defRPr>
            </a:lvl1pPr>
          </a:lstStyle>
          <a:p>
            <a:pPr lvl="0"/>
            <a:r>
              <a:rPr lang="en-US" dirty="0"/>
              <a:t>Click to edit master title style</a:t>
            </a:r>
          </a:p>
        </p:txBody>
      </p:sp>
    </p:spTree>
    <p:extLst>
      <p:ext uri="{BB962C8B-B14F-4D97-AF65-F5344CB8AC3E}">
        <p14:creationId xmlns:p14="http://schemas.microsoft.com/office/powerpoint/2010/main" val="286487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and Content (Non-Proprietary)">
    <p:spTree>
      <p:nvGrpSpPr>
        <p:cNvPr id="1" name=""/>
        <p:cNvGrpSpPr/>
        <p:nvPr/>
      </p:nvGrpSpPr>
      <p:grpSpPr>
        <a:xfrm>
          <a:off x="0" y="0"/>
          <a:ext cx="0" cy="0"/>
          <a:chOff x="0" y="0"/>
          <a:chExt cx="0" cy="0"/>
        </a:xfrm>
      </p:grpSpPr>
      <p:pic>
        <p:nvPicPr>
          <p:cNvPr id="7" name="Picture 6" descr="red_line.png"/>
          <p:cNvPicPr>
            <a:picLocks noChangeAspect="1"/>
          </p:cNvPicPr>
          <p:nvPr/>
        </p:nvPicPr>
        <p:blipFill>
          <a:blip r:embed="rId2" cstate="print"/>
          <a:stretch>
            <a:fillRect/>
          </a:stretch>
        </p:blipFill>
        <p:spPr>
          <a:xfrm>
            <a:off x="0" y="770915"/>
            <a:ext cx="9144000" cy="36503"/>
          </a:xfrm>
          <a:prstGeom prst="rect">
            <a:avLst/>
          </a:prstGeom>
        </p:spPr>
      </p:pic>
      <p:sp>
        <p:nvSpPr>
          <p:cNvPr id="4" name="Date Placeholder 3"/>
          <p:cNvSpPr>
            <a:spLocks noGrp="1"/>
          </p:cNvSpPr>
          <p:nvPr>
            <p:ph type="dt" sz="half" idx="10"/>
          </p:nvPr>
        </p:nvSpPr>
        <p:spPr>
          <a:xfrm>
            <a:off x="7875193" y="6510008"/>
            <a:ext cx="666750" cy="266700"/>
          </a:xfrm>
          <a:prstGeom prst="rect">
            <a:avLst/>
          </a:prstGeom>
        </p:spPr>
        <p:txBody>
          <a:bodyPr/>
          <a:lstStyle>
            <a:lvl1pPr>
              <a:defRPr/>
            </a:lvl1pPr>
          </a:lstStyle>
          <a:p>
            <a:r>
              <a:rPr lang="en-US"/>
              <a:t>March 15, 2023</a:t>
            </a:r>
            <a:endParaRPr lang="en-US" dirty="0"/>
          </a:p>
        </p:txBody>
      </p:sp>
      <p:sp>
        <p:nvSpPr>
          <p:cNvPr id="5" name="Rectangle 25"/>
          <p:cNvSpPr>
            <a:spLocks noGrp="1" noChangeArrowheads="1"/>
          </p:cNvSpPr>
          <p:nvPr>
            <p:ph type="title" hasCustomPrompt="1"/>
          </p:nvPr>
        </p:nvSpPr>
        <p:spPr bwMode="auto">
          <a:xfrm>
            <a:off x="722312" y="171450"/>
            <a:ext cx="6059488" cy="536575"/>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normAutofit/>
          </a:bodyPr>
          <a:lstStyle>
            <a:lvl1pPr algn="l">
              <a:defRPr sz="2400" i="0">
                <a:latin typeface="Arial" pitchFamily="34" charset="0"/>
                <a:cs typeface="Arial" pitchFamily="34" charset="0"/>
              </a:defRPr>
            </a:lvl1pPr>
          </a:lstStyle>
          <a:p>
            <a:pPr lvl="0"/>
            <a:r>
              <a:rPr lang="en-US" dirty="0"/>
              <a:t>Click to edit master title style</a:t>
            </a:r>
          </a:p>
        </p:txBody>
      </p:sp>
      <p:sp>
        <p:nvSpPr>
          <p:cNvPr id="6" name="Content Placeholder 10"/>
          <p:cNvSpPr>
            <a:spLocks noGrp="1"/>
          </p:cNvSpPr>
          <p:nvPr>
            <p:ph sz="quarter" idx="13"/>
          </p:nvPr>
        </p:nvSpPr>
        <p:spPr>
          <a:xfrm>
            <a:off x="762000" y="990600"/>
            <a:ext cx="7620000" cy="5029200"/>
          </a:xfrm>
          <a:prstGeom prst="rect">
            <a:avLst/>
          </a:prstGeom>
        </p:spPr>
        <p:txBody>
          <a:bodyPr/>
          <a:lstStyle>
            <a:lvl1pPr marL="171450" indent="-171450">
              <a:buClrTx/>
              <a:defRPr sz="2000"/>
            </a:lvl1pPr>
            <a:lvl2pPr marL="400050" indent="-228600">
              <a:buClrTx/>
              <a:defRPr sz="1800"/>
            </a:lvl2pPr>
            <a:lvl3pPr marL="571500" indent="-171450">
              <a:buClrTx/>
              <a:defRPr sz="1600"/>
            </a:lvl3pPr>
            <a:lvl4pPr marL="800100" indent="-228600">
              <a:buClrTx/>
              <a:defRPr sz="1400"/>
            </a:lvl4pPr>
            <a:lvl5pPr marL="971550" indent="-171450">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7411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3"/>
            <a:ext cx="7772400" cy="765175"/>
          </a:xfrm>
          <a:prstGeom prst="rect">
            <a:avLst/>
          </a:prstGeom>
        </p:spPr>
        <p:txBody>
          <a:bodyPr/>
          <a:lstStyle>
            <a:lvl1pPr>
              <a:defRPr sz="2800">
                <a:latin typeface="Arial Black" pitchFamily="34" charset="0"/>
              </a:defRPr>
            </a:lvl1pPr>
          </a:lstStyle>
          <a:p>
            <a:r>
              <a:rPr lang="en-US" dirty="0"/>
              <a:t>Click to edit Master title style</a:t>
            </a:r>
          </a:p>
        </p:txBody>
      </p:sp>
      <p:sp>
        <p:nvSpPr>
          <p:cNvPr id="9" name="Slide Number Placeholder 2"/>
          <p:cNvSpPr txBox="1">
            <a:spLocks/>
          </p:cNvSpPr>
          <p:nvPr userDrawn="1"/>
        </p:nvSpPr>
        <p:spPr>
          <a:xfrm>
            <a:off x="6997337" y="6506836"/>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8" name="Footer Placeholder 4"/>
          <p:cNvSpPr txBox="1">
            <a:spLocks/>
          </p:cNvSpPr>
          <p:nvPr userDrawn="1"/>
        </p:nvSpPr>
        <p:spPr bwMode="auto">
          <a:xfrm>
            <a:off x="0" y="6657979"/>
            <a:ext cx="9144000" cy="200025"/>
          </a:xfrm>
          <a:prstGeom prst="rect">
            <a:avLst/>
          </a:prstGeom>
          <a:noFill/>
          <a:ln w="9525">
            <a:noFill/>
            <a:miter lim="800000"/>
            <a:headEnd/>
            <a:tailEnd/>
          </a:ln>
        </p:spPr>
        <p:txBody>
          <a:bodyPr/>
          <a:lstStyle/>
          <a:p>
            <a:pPr algn="ctr" fontAlgn="base">
              <a:spcBef>
                <a:spcPct val="0"/>
              </a:spcBef>
              <a:spcAft>
                <a:spcPct val="0"/>
              </a:spcAft>
            </a:pPr>
            <a:r>
              <a:rPr lang="en-US" sz="800" b="1" dirty="0">
                <a:solidFill>
                  <a:srgbClr val="000000"/>
                </a:solidFill>
              </a:rPr>
              <a:t>Pre-decisional – For</a:t>
            </a:r>
            <a:r>
              <a:rPr lang="en-US" sz="800" b="1" baseline="0" dirty="0">
                <a:solidFill>
                  <a:srgbClr val="000000"/>
                </a:solidFill>
              </a:rPr>
              <a:t> NASA/NOAA Internal Use Only</a:t>
            </a:r>
            <a:endParaRPr lang="en-US" sz="800" b="1" dirty="0">
              <a:solidFill>
                <a:srgbClr val="000000"/>
              </a:solidFill>
            </a:endParaRPr>
          </a:p>
        </p:txBody>
      </p:sp>
      <p:pic>
        <p:nvPicPr>
          <p:cNvPr id="7" name="Picture 6" descr="New Logo.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 y="8248"/>
            <a:ext cx="1361229" cy="908492"/>
          </a:xfrm>
          <a:prstGeom prst="rect">
            <a:avLst/>
          </a:prstGeom>
        </p:spPr>
      </p:pic>
    </p:spTree>
    <p:extLst>
      <p:ext uri="{BB962C8B-B14F-4D97-AF65-F5344CB8AC3E}">
        <p14:creationId xmlns:p14="http://schemas.microsoft.com/office/powerpoint/2010/main" val="317575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GOES-R MSR">
    <p:spTree>
      <p:nvGrpSpPr>
        <p:cNvPr id="1" name=""/>
        <p:cNvGrpSpPr/>
        <p:nvPr/>
      </p:nvGrpSpPr>
      <p:grpSpPr>
        <a:xfrm>
          <a:off x="0" y="0"/>
          <a:ext cx="0" cy="0"/>
          <a:chOff x="0" y="0"/>
          <a:chExt cx="0" cy="0"/>
        </a:xfrm>
      </p:grpSpPr>
      <p:sp>
        <p:nvSpPr>
          <p:cNvPr id="5" name="Title 4"/>
          <p:cNvSpPr>
            <a:spLocks noGrp="1"/>
          </p:cNvSpPr>
          <p:nvPr>
            <p:ph type="title"/>
          </p:nvPr>
        </p:nvSpPr>
        <p:spPr>
          <a:xfrm>
            <a:off x="685800" y="76573"/>
            <a:ext cx="7772400" cy="765175"/>
          </a:xfrm>
          <a:prstGeom prst="rect">
            <a:avLst/>
          </a:prstGeom>
        </p:spPr>
        <p:txBody>
          <a:bodyPr/>
          <a:lstStyle>
            <a:lvl1pPr>
              <a:defRPr sz="2800">
                <a:latin typeface="Arial Black" pitchFamily="34" charset="0"/>
              </a:defRPr>
            </a:lvl1pPr>
          </a:lstStyle>
          <a:p>
            <a:r>
              <a:rPr lang="en-US" dirty="0"/>
              <a:t>Click to edit Master title style</a:t>
            </a:r>
          </a:p>
        </p:txBody>
      </p:sp>
      <p:sp>
        <p:nvSpPr>
          <p:cNvPr id="7" name="Footer Placeholder 4"/>
          <p:cNvSpPr txBox="1">
            <a:spLocks/>
          </p:cNvSpPr>
          <p:nvPr userDrawn="1"/>
        </p:nvSpPr>
        <p:spPr bwMode="auto">
          <a:xfrm>
            <a:off x="0" y="6657979"/>
            <a:ext cx="9144000" cy="200025"/>
          </a:xfrm>
          <a:prstGeom prst="rect">
            <a:avLst/>
          </a:prstGeom>
          <a:noFill/>
          <a:ln w="9525">
            <a:noFill/>
            <a:miter lim="800000"/>
            <a:headEnd/>
            <a:tailEnd/>
          </a:ln>
        </p:spPr>
        <p:txBody>
          <a:bodyPr/>
          <a:lstStyle/>
          <a:p>
            <a:pPr algn="ctr" fontAlgn="base">
              <a:spcBef>
                <a:spcPct val="0"/>
              </a:spcBef>
              <a:spcAft>
                <a:spcPct val="0"/>
              </a:spcAft>
            </a:pPr>
            <a:endParaRPr lang="en-US" sz="800" b="1" dirty="0">
              <a:solidFill>
                <a:srgbClr val="000000"/>
              </a:solidFill>
            </a:endParaRPr>
          </a:p>
        </p:txBody>
      </p:sp>
      <p:sp>
        <p:nvSpPr>
          <p:cNvPr id="9" name="Slide Number Placeholder 2"/>
          <p:cNvSpPr txBox="1">
            <a:spLocks/>
          </p:cNvSpPr>
          <p:nvPr userDrawn="1"/>
        </p:nvSpPr>
        <p:spPr>
          <a:xfrm>
            <a:off x="6997337" y="6506836"/>
            <a:ext cx="2133600" cy="3524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50" kern="120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6B0DED1B-47DE-4F47-9D36-17E6671CF2A3}" type="slidenum">
              <a:rPr lang="en-US" sz="1000" b="1" smtClean="0">
                <a:solidFill>
                  <a:srgbClr val="000000"/>
                </a:solidFill>
                <a:cs typeface="Arial" pitchFamily="34" charset="0"/>
              </a:rPr>
              <a:pPr>
                <a:defRPr/>
              </a:pPr>
              <a:t>‹#›</a:t>
            </a:fld>
            <a:endParaRPr lang="en-US" sz="1000" b="1" dirty="0">
              <a:solidFill>
                <a:srgbClr val="000000"/>
              </a:solidFill>
              <a:cs typeface="Arial" pitchFamily="34" charset="0"/>
            </a:endParaRPr>
          </a:p>
        </p:txBody>
      </p:sp>
      <p:sp>
        <p:nvSpPr>
          <p:cNvPr id="8" name="Footer Placeholder 4"/>
          <p:cNvSpPr txBox="1">
            <a:spLocks/>
          </p:cNvSpPr>
          <p:nvPr userDrawn="1"/>
        </p:nvSpPr>
        <p:spPr bwMode="auto">
          <a:xfrm>
            <a:off x="-11376" y="6646603"/>
            <a:ext cx="9144000" cy="200025"/>
          </a:xfrm>
          <a:prstGeom prst="rect">
            <a:avLst/>
          </a:prstGeom>
          <a:noFill/>
          <a:ln w="9525">
            <a:noFill/>
            <a:miter lim="800000"/>
            <a:headEnd/>
            <a:tailEnd/>
          </a:ln>
        </p:spPr>
        <p:txBody>
          <a:bodyPr/>
          <a:lstStyle/>
          <a:p>
            <a:pPr algn="ctr" fontAlgn="base">
              <a:spcBef>
                <a:spcPct val="0"/>
              </a:spcBef>
              <a:spcAft>
                <a:spcPct val="0"/>
              </a:spcAft>
            </a:pPr>
            <a:r>
              <a:rPr lang="en-US" sz="800" b="1" dirty="0">
                <a:solidFill>
                  <a:srgbClr val="000000"/>
                </a:solidFill>
              </a:rPr>
              <a:t>Pre-decisional – For</a:t>
            </a:r>
            <a:r>
              <a:rPr lang="en-US" sz="800" b="1" baseline="0" dirty="0">
                <a:solidFill>
                  <a:srgbClr val="000000"/>
                </a:solidFill>
              </a:rPr>
              <a:t> NASA/NOAA Internal Use Only</a:t>
            </a:r>
            <a:endParaRPr lang="en-US" sz="800" b="1" dirty="0">
              <a:solidFill>
                <a:srgbClr val="000000"/>
              </a:solidFill>
            </a:endParaRPr>
          </a:p>
        </p:txBody>
      </p:sp>
      <p:pic>
        <p:nvPicPr>
          <p:cNvPr id="10" name="Picture 9" descr="New Logo.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 y="8248"/>
            <a:ext cx="1361229" cy="908492"/>
          </a:xfrm>
          <a:prstGeom prst="rect">
            <a:avLst/>
          </a:prstGeom>
        </p:spPr>
      </p:pic>
    </p:spTree>
    <p:extLst>
      <p:ext uri="{BB962C8B-B14F-4D97-AF65-F5344CB8AC3E}">
        <p14:creationId xmlns:p14="http://schemas.microsoft.com/office/powerpoint/2010/main" val="1642408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7068"/>
            <a:ext cx="7315200" cy="822960"/>
          </a:xfrm>
          <a:prstGeom prst="rect">
            <a:avLst/>
          </a:prstGeom>
        </p:spPr>
        <p:txBody>
          <a:bodyPr vert="horz" lIns="91440" tIns="45720" rIns="91440" bIns="45720" rtlCol="0" anchor="ctr">
            <a:normAutofit/>
          </a:bodyPr>
          <a:lstStyle/>
          <a:p>
            <a:r>
              <a:rPr lang="en-US" dirty="0"/>
              <a:t>Slide title</a:t>
            </a:r>
          </a:p>
        </p:txBody>
      </p:sp>
      <p:sp>
        <p:nvSpPr>
          <p:cNvPr id="3" name="Text Placeholder 2"/>
          <p:cNvSpPr>
            <a:spLocks noGrp="1"/>
          </p:cNvSpPr>
          <p:nvPr>
            <p:ph type="body" idx="1"/>
          </p:nvPr>
        </p:nvSpPr>
        <p:spPr>
          <a:xfrm>
            <a:off x="228600" y="1033272"/>
            <a:ext cx="8686800" cy="52578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001000" y="6400800"/>
            <a:ext cx="914400" cy="400043"/>
          </a:xfrm>
          <a:prstGeom prst="rect">
            <a:avLst/>
          </a:prstGeom>
        </p:spPr>
        <p:txBody>
          <a:bodyPr vert="horz" lIns="0" tIns="0" rIns="0" bIns="45720" rtlCol="0" anchor="ctr"/>
          <a:lstStyle>
            <a:lvl1pPr algn="r">
              <a:defRPr sz="1200">
                <a:solidFill>
                  <a:schemeClr val="tx1"/>
                </a:solidFill>
              </a:defRPr>
            </a:lvl1pPr>
          </a:lstStyle>
          <a:p>
            <a:fld id="{97FA8124-9865-F141-9E48-75D99BBAEFD0}" type="slidenum">
              <a:rPr lang="en-US" smtClean="0"/>
              <a:pPr/>
              <a:t>‹#›</a:t>
            </a:fld>
            <a:endParaRPr lang="en-US" dirty="0"/>
          </a:p>
        </p:txBody>
      </p:sp>
      <p:sp>
        <p:nvSpPr>
          <p:cNvPr id="7" name="Rectangle 6"/>
          <p:cNvSpPr/>
          <p:nvPr/>
        </p:nvSpPr>
        <p:spPr>
          <a:xfrm>
            <a:off x="0" y="0"/>
            <a:ext cx="1600200" cy="822960"/>
          </a:xfrm>
          <a:prstGeom prst="rect">
            <a:avLst/>
          </a:prstGeom>
          <a:solidFill>
            <a:srgbClr val="084284"/>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a:p>
            <a:endParaRPr lang="en-US" dirty="0"/>
          </a:p>
        </p:txBody>
      </p:sp>
      <p:sp>
        <p:nvSpPr>
          <p:cNvPr id="8" name="Rectangle 7"/>
          <p:cNvSpPr/>
          <p:nvPr/>
        </p:nvSpPr>
        <p:spPr>
          <a:xfrm>
            <a:off x="1600200" y="822960"/>
            <a:ext cx="7543800" cy="91440"/>
          </a:xfrm>
          <a:prstGeom prst="rect">
            <a:avLst/>
          </a:prstGeom>
          <a:solidFill>
            <a:srgbClr val="084284"/>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a:p>
            <a:endParaRPr dirty="0"/>
          </a:p>
          <a:p>
            <a:endParaRPr lang="en-US" dirty="0"/>
          </a:p>
        </p:txBody>
      </p:sp>
      <p:sp>
        <p:nvSpPr>
          <p:cNvPr id="9" name="Rectangle 8"/>
          <p:cNvSpPr/>
          <p:nvPr/>
        </p:nvSpPr>
        <p:spPr>
          <a:xfrm>
            <a:off x="0" y="822960"/>
            <a:ext cx="1600200" cy="91440"/>
          </a:xfrm>
          <a:prstGeom prst="rect">
            <a:avLst/>
          </a:prstGeom>
          <a:solidFill>
            <a:srgbClr val="82C3FF"/>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a:p>
            <a:endParaRPr dirty="0"/>
          </a:p>
          <a:p>
            <a:endParaRPr lang="en-US" dirty="0"/>
          </a:p>
        </p:txBody>
      </p:sp>
      <p:cxnSp>
        <p:nvCxnSpPr>
          <p:cNvPr id="11" name="Straight Connector 10"/>
          <p:cNvCxnSpPr/>
          <p:nvPr/>
        </p:nvCxnSpPr>
        <p:spPr>
          <a:xfrm flipV="1">
            <a:off x="0" y="914400"/>
            <a:ext cx="914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0" y="822960"/>
            <a:ext cx="914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0" y="6400800"/>
            <a:ext cx="914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228994" y="6435718"/>
            <a:ext cx="1487444" cy="365125"/>
          </a:xfrm>
          <a:prstGeom prst="rect">
            <a:avLst/>
          </a:prstGeom>
        </p:spPr>
        <p:txBody>
          <a:bodyPr vert="horz" lIns="91440" tIns="45720" rIns="91440" bIns="45720" rtlCol="0" anchor="ctr"/>
          <a:lstStyle>
            <a:lvl1pPr algn="l">
              <a:defRPr sz="1200">
                <a:solidFill>
                  <a:schemeClr val="tx1"/>
                </a:solidFill>
              </a:defRPr>
            </a:lvl1pPr>
          </a:lstStyle>
          <a:p>
            <a:r>
              <a:rPr lang="en-US"/>
              <a:t>March 15, 2023</a:t>
            </a:r>
            <a:endParaRPr lang="en-US" dirty="0"/>
          </a:p>
        </p:txBody>
      </p:sp>
      <p:sp>
        <p:nvSpPr>
          <p:cNvPr id="5" name="Footer Placeholder 4"/>
          <p:cNvSpPr>
            <a:spLocks noGrp="1"/>
          </p:cNvSpPr>
          <p:nvPr>
            <p:ph type="ftr" sz="quarter" idx="3"/>
          </p:nvPr>
        </p:nvSpPr>
        <p:spPr>
          <a:xfrm>
            <a:off x="2103381" y="6435718"/>
            <a:ext cx="5575942" cy="365125"/>
          </a:xfrm>
          <a:prstGeom prst="rect">
            <a:avLst/>
          </a:prstGeom>
        </p:spPr>
        <p:txBody>
          <a:bodyPr vert="horz" lIns="91440" tIns="45720" rIns="91440" bIns="45720" rtlCol="0" anchor="ctr"/>
          <a:lstStyle>
            <a:lvl1pPr algn="ctr">
              <a:defRPr sz="1200">
                <a:solidFill>
                  <a:schemeClr val="tx1"/>
                </a:solidFill>
              </a:defRPr>
            </a:lvl1pPr>
          </a:lstStyle>
          <a:p>
            <a:r>
              <a:rPr lang="en-US"/>
              <a:t>Joint GRB-HRIT/EMWIN User Group Meeting</a:t>
            </a:r>
            <a:endParaRPr lang="en-US" dirty="0"/>
          </a:p>
        </p:txBody>
      </p:sp>
      <p:pic>
        <p:nvPicPr>
          <p:cNvPr id="14" name="Picture 13"/>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28600" y="25564"/>
            <a:ext cx="1257439" cy="804464"/>
          </a:xfrm>
          <a:prstGeom prst="rect">
            <a:avLst/>
          </a:prstGeom>
        </p:spPr>
      </p:pic>
    </p:spTree>
    <p:extLst>
      <p:ext uri="{BB962C8B-B14F-4D97-AF65-F5344CB8AC3E}">
        <p14:creationId xmlns:p14="http://schemas.microsoft.com/office/powerpoint/2010/main" val="15960137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hdr="0"/>
  <p:txStyles>
    <p:titleStyle>
      <a:lvl1pPr algn="l" defTabSz="4572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stephen.superczynski@noaa.gov" TargetMode="External"/><Relationship Id="rId2" Type="http://schemas.openxmlformats.org/officeDocument/2006/relationships/hyperlink" Target="mailto:matthew.Seybold@noaa.gov" TargetMode="External"/><Relationship Id="rId1" Type="http://schemas.openxmlformats.org/officeDocument/2006/relationships/slideLayout" Target="../slideLayouts/slideLayout2.xml"/><Relationship Id="rId6" Type="http://schemas.openxmlformats.org/officeDocument/2006/relationships/hyperlink" Target="mailto:ryan.williams@noaa.gov" TargetMode="External"/><Relationship Id="rId5" Type="http://schemas.openxmlformats.org/officeDocument/2006/relationships/hyperlink" Target="mailto:thomas.feroli@noaa.gov" TargetMode="External"/><Relationship Id="rId4" Type="http://schemas.openxmlformats.org/officeDocument/2006/relationships/hyperlink" Target="mailto:elizabeth.kline@noaa.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ospo.noaa.gov/Operations/GOES/transition.html"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noaasis.noaa.gov/"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noaasis.noaa.gov/"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package" Target="../embeddings/Microsoft_Excel_Worksheet1.xlsx"/><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9EE9-F83D-4CC1-9DD7-FA995616C88A}"/>
              </a:ext>
            </a:extLst>
          </p:cNvPr>
          <p:cNvSpPr>
            <a:spLocks noGrp="1"/>
          </p:cNvSpPr>
          <p:nvPr>
            <p:ph type="ctrTitle"/>
          </p:nvPr>
        </p:nvSpPr>
        <p:spPr>
          <a:xfrm>
            <a:off x="685800" y="3328625"/>
            <a:ext cx="8229600" cy="735014"/>
          </a:xfrm>
        </p:spPr>
        <p:txBody>
          <a:bodyPr/>
          <a:lstStyle/>
          <a:p>
            <a:r>
              <a:rPr lang="en-US" dirty="0"/>
              <a:t>GOES Status</a:t>
            </a:r>
          </a:p>
        </p:txBody>
      </p:sp>
      <p:sp>
        <p:nvSpPr>
          <p:cNvPr id="3" name="Subtitle 2">
            <a:extLst>
              <a:ext uri="{FF2B5EF4-FFF2-40B4-BE49-F238E27FC236}">
                <a16:creationId xmlns:a16="http://schemas.microsoft.com/office/drawing/2014/main" id="{E4041177-8ACC-43BE-912B-9541259B7277}"/>
              </a:ext>
            </a:extLst>
          </p:cNvPr>
          <p:cNvSpPr>
            <a:spLocks noGrp="1"/>
          </p:cNvSpPr>
          <p:nvPr>
            <p:ph type="subTitle" idx="1"/>
          </p:nvPr>
        </p:nvSpPr>
        <p:spPr>
          <a:xfrm>
            <a:off x="685800" y="4125543"/>
            <a:ext cx="8229600" cy="735014"/>
          </a:xfrm>
        </p:spPr>
        <p:txBody>
          <a:bodyPr/>
          <a:lstStyle/>
          <a:p>
            <a:r>
              <a:rPr lang="en-US" dirty="0"/>
              <a:t>Matt Seybold, GOES-R Data Ops Manager, PRO Team Lead</a:t>
            </a:r>
          </a:p>
        </p:txBody>
      </p:sp>
      <p:sp>
        <p:nvSpPr>
          <p:cNvPr id="4" name="Text Placeholder 3">
            <a:extLst>
              <a:ext uri="{FF2B5EF4-FFF2-40B4-BE49-F238E27FC236}">
                <a16:creationId xmlns:a16="http://schemas.microsoft.com/office/drawing/2014/main" id="{01B5648B-3A2A-4091-9673-53D2C20BFF10}"/>
              </a:ext>
            </a:extLst>
          </p:cNvPr>
          <p:cNvSpPr>
            <a:spLocks noGrp="1"/>
          </p:cNvSpPr>
          <p:nvPr>
            <p:ph type="body" sz="quarter" idx="13"/>
          </p:nvPr>
        </p:nvSpPr>
        <p:spPr/>
        <p:txBody>
          <a:bodyPr/>
          <a:lstStyle/>
          <a:p>
            <a:r>
              <a:rPr lang="en-US" dirty="0"/>
              <a:t>Elizabeth Kline, Tom Feroli, Ryan Williams, Randy Race, Steve Superczynski</a:t>
            </a:r>
          </a:p>
          <a:p>
            <a:endParaRPr lang="en-US" dirty="0"/>
          </a:p>
          <a:p>
            <a:endParaRPr lang="en-US" dirty="0"/>
          </a:p>
          <a:p>
            <a:r>
              <a:rPr lang="en-US" dirty="0"/>
              <a:t>Joint GRB-HRIT/EMWIN User Group Meeting  -  March 15, 2023</a:t>
            </a:r>
          </a:p>
        </p:txBody>
      </p:sp>
    </p:spTree>
    <p:extLst>
      <p:ext uri="{BB962C8B-B14F-4D97-AF65-F5344CB8AC3E}">
        <p14:creationId xmlns:p14="http://schemas.microsoft.com/office/powerpoint/2010/main" val="1587850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2C4FC5-EBB5-47D8-A425-697A7E6DDB2E}"/>
              </a:ext>
            </a:extLst>
          </p:cNvPr>
          <p:cNvSpPr>
            <a:spLocks noGrp="1"/>
          </p:cNvSpPr>
          <p:nvPr>
            <p:ph type="title"/>
          </p:nvPr>
        </p:nvSpPr>
        <p:spPr>
          <a:xfrm>
            <a:off x="685800" y="691769"/>
            <a:ext cx="7772400" cy="5163577"/>
          </a:xfrm>
        </p:spPr>
        <p:txBody>
          <a:bodyPr>
            <a:normAutofit/>
          </a:bodyPr>
          <a:lstStyle/>
          <a:p>
            <a:r>
              <a:rPr lang="en-US" dirty="0">
                <a:hlinkClick r:id="rId2"/>
              </a:rPr>
              <a:t>matthew.seybold@noaa.gov</a:t>
            </a:r>
            <a:br>
              <a:rPr lang="en-US" dirty="0">
                <a:hlinkClick r:id="rId3"/>
              </a:rPr>
            </a:br>
            <a:br>
              <a:rPr lang="en-US" dirty="0"/>
            </a:br>
            <a:r>
              <a:rPr lang="en-US" dirty="0">
                <a:hlinkClick r:id="rId4"/>
              </a:rPr>
              <a:t>elizabeth.kline@noaa.gov</a:t>
            </a:r>
            <a:br>
              <a:rPr lang="en-US" dirty="0"/>
            </a:br>
            <a:br>
              <a:rPr lang="en-US" dirty="0"/>
            </a:br>
            <a:r>
              <a:rPr lang="en-US" dirty="0">
                <a:hlinkClick r:id="rId5"/>
              </a:rPr>
              <a:t>thomas.feroli@noaa.gov</a:t>
            </a:r>
            <a:br>
              <a:rPr lang="en-US" dirty="0"/>
            </a:br>
            <a:br>
              <a:rPr lang="en-US" dirty="0"/>
            </a:br>
            <a:r>
              <a:rPr lang="en-US" dirty="0">
                <a:hlinkClick r:id="rId6"/>
              </a:rPr>
              <a:t>ryan.williams@noaa.gov</a:t>
            </a:r>
            <a:br>
              <a:rPr lang="en-US" dirty="0"/>
            </a:br>
            <a:br>
              <a:rPr lang="en-US" dirty="0"/>
            </a:br>
            <a:r>
              <a:rPr lang="en-US" dirty="0">
                <a:hlinkClick r:id="rId3"/>
              </a:rPr>
              <a:t>stephen.superczynski@noaa.gov</a:t>
            </a:r>
            <a:endParaRPr lang="en-US" dirty="0"/>
          </a:p>
        </p:txBody>
      </p:sp>
      <p:sp>
        <p:nvSpPr>
          <p:cNvPr id="3" name="Slide Number Placeholder 2">
            <a:extLst>
              <a:ext uri="{FF2B5EF4-FFF2-40B4-BE49-F238E27FC236}">
                <a16:creationId xmlns:a16="http://schemas.microsoft.com/office/drawing/2014/main" id="{1EFD11D4-EAFB-4D4A-B827-FB8A5B397A12}"/>
              </a:ext>
            </a:extLst>
          </p:cNvPr>
          <p:cNvSpPr>
            <a:spLocks noGrp="1"/>
          </p:cNvSpPr>
          <p:nvPr>
            <p:ph type="sldNum" sz="quarter" idx="12"/>
          </p:nvPr>
        </p:nvSpPr>
        <p:spPr/>
        <p:txBody>
          <a:bodyPr/>
          <a:lstStyle/>
          <a:p>
            <a:fld id="{97FA8124-9865-F141-9E48-75D99BBAEFD0}" type="slidenum">
              <a:rPr lang="en-US" smtClean="0"/>
              <a:pPr/>
              <a:t>10</a:t>
            </a:fld>
            <a:endParaRPr lang="en-US" dirty="0"/>
          </a:p>
        </p:txBody>
      </p:sp>
      <p:sp>
        <p:nvSpPr>
          <p:cNvPr id="4" name="Date Placeholder 3">
            <a:extLst>
              <a:ext uri="{FF2B5EF4-FFF2-40B4-BE49-F238E27FC236}">
                <a16:creationId xmlns:a16="http://schemas.microsoft.com/office/drawing/2014/main" id="{140DAA2C-3EB2-4BCF-962A-CBC364228FFF}"/>
              </a:ext>
            </a:extLst>
          </p:cNvPr>
          <p:cNvSpPr>
            <a:spLocks noGrp="1"/>
          </p:cNvSpPr>
          <p:nvPr>
            <p:ph type="dt" sz="half" idx="2"/>
          </p:nvPr>
        </p:nvSpPr>
        <p:spPr/>
        <p:txBody>
          <a:bodyPr/>
          <a:lstStyle/>
          <a:p>
            <a:r>
              <a:rPr lang="en-US"/>
              <a:t>March 15, 2023</a:t>
            </a:r>
            <a:endParaRPr lang="en-US" dirty="0"/>
          </a:p>
        </p:txBody>
      </p:sp>
      <p:sp>
        <p:nvSpPr>
          <p:cNvPr id="2" name="Footer Placeholder 1">
            <a:extLst>
              <a:ext uri="{FF2B5EF4-FFF2-40B4-BE49-F238E27FC236}">
                <a16:creationId xmlns:a16="http://schemas.microsoft.com/office/drawing/2014/main" id="{ED94F74F-FBD3-4166-9E26-B2FF5378AE54}"/>
              </a:ext>
            </a:extLst>
          </p:cNvPr>
          <p:cNvSpPr>
            <a:spLocks noGrp="1"/>
          </p:cNvSpPr>
          <p:nvPr>
            <p:ph type="ftr" sz="quarter" idx="3"/>
          </p:nvPr>
        </p:nvSpPr>
        <p:spPr/>
        <p:txBody>
          <a:bodyPr/>
          <a:lstStyle/>
          <a:p>
            <a:r>
              <a:rPr lang="en-US"/>
              <a:t>Joint GRB-HRIT/EMWIN User Group Meeting</a:t>
            </a:r>
            <a:endParaRPr lang="en-US" dirty="0"/>
          </a:p>
        </p:txBody>
      </p:sp>
    </p:spTree>
    <p:extLst>
      <p:ext uri="{BB962C8B-B14F-4D97-AF65-F5344CB8AC3E}">
        <p14:creationId xmlns:p14="http://schemas.microsoft.com/office/powerpoint/2010/main" val="673279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2C4FC5-EBB5-47D8-A425-697A7E6DDB2E}"/>
              </a:ext>
            </a:extLst>
          </p:cNvPr>
          <p:cNvSpPr>
            <a:spLocks noGrp="1"/>
          </p:cNvSpPr>
          <p:nvPr>
            <p:ph type="title"/>
          </p:nvPr>
        </p:nvSpPr>
        <p:spPr/>
        <p:txBody>
          <a:bodyPr/>
          <a:lstStyle/>
          <a:p>
            <a:r>
              <a:rPr lang="en-US" dirty="0"/>
              <a:t>Backup Slides</a:t>
            </a:r>
          </a:p>
        </p:txBody>
      </p:sp>
      <p:sp>
        <p:nvSpPr>
          <p:cNvPr id="6" name="Text Placeholder 5">
            <a:extLst>
              <a:ext uri="{FF2B5EF4-FFF2-40B4-BE49-F238E27FC236}">
                <a16:creationId xmlns:a16="http://schemas.microsoft.com/office/drawing/2014/main" id="{B6A2E72B-1BF0-45CC-BDD4-94E04F565868}"/>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1EFD11D4-EAFB-4D4A-B827-FB8A5B397A12}"/>
              </a:ext>
            </a:extLst>
          </p:cNvPr>
          <p:cNvSpPr>
            <a:spLocks noGrp="1"/>
          </p:cNvSpPr>
          <p:nvPr>
            <p:ph type="sldNum" sz="quarter" idx="12"/>
          </p:nvPr>
        </p:nvSpPr>
        <p:spPr/>
        <p:txBody>
          <a:bodyPr/>
          <a:lstStyle/>
          <a:p>
            <a:fld id="{97FA8124-9865-F141-9E48-75D99BBAEFD0}" type="slidenum">
              <a:rPr lang="en-US" smtClean="0"/>
              <a:pPr/>
              <a:t>11</a:t>
            </a:fld>
            <a:endParaRPr lang="en-US" dirty="0"/>
          </a:p>
        </p:txBody>
      </p:sp>
      <p:sp>
        <p:nvSpPr>
          <p:cNvPr id="4" name="Date Placeholder 3">
            <a:extLst>
              <a:ext uri="{FF2B5EF4-FFF2-40B4-BE49-F238E27FC236}">
                <a16:creationId xmlns:a16="http://schemas.microsoft.com/office/drawing/2014/main" id="{140DAA2C-3EB2-4BCF-962A-CBC364228FFF}"/>
              </a:ext>
            </a:extLst>
          </p:cNvPr>
          <p:cNvSpPr>
            <a:spLocks noGrp="1"/>
          </p:cNvSpPr>
          <p:nvPr>
            <p:ph type="dt" sz="half" idx="2"/>
          </p:nvPr>
        </p:nvSpPr>
        <p:spPr/>
        <p:txBody>
          <a:bodyPr/>
          <a:lstStyle/>
          <a:p>
            <a:r>
              <a:rPr lang="en-US"/>
              <a:t>March 15, 2023</a:t>
            </a:r>
            <a:endParaRPr lang="en-US" dirty="0"/>
          </a:p>
        </p:txBody>
      </p:sp>
      <p:sp>
        <p:nvSpPr>
          <p:cNvPr id="2" name="Footer Placeholder 1">
            <a:extLst>
              <a:ext uri="{FF2B5EF4-FFF2-40B4-BE49-F238E27FC236}">
                <a16:creationId xmlns:a16="http://schemas.microsoft.com/office/drawing/2014/main" id="{1F214A76-4CA3-477F-A33D-DC6420A4497A}"/>
              </a:ext>
            </a:extLst>
          </p:cNvPr>
          <p:cNvSpPr>
            <a:spLocks noGrp="1"/>
          </p:cNvSpPr>
          <p:nvPr>
            <p:ph type="ftr" sz="quarter" idx="3"/>
          </p:nvPr>
        </p:nvSpPr>
        <p:spPr/>
        <p:txBody>
          <a:bodyPr/>
          <a:lstStyle/>
          <a:p>
            <a:r>
              <a:rPr lang="en-US"/>
              <a:t>Joint GRB-HRIT/EMWIN User Group Meeting</a:t>
            </a:r>
            <a:endParaRPr lang="en-US" dirty="0"/>
          </a:p>
        </p:txBody>
      </p:sp>
    </p:spTree>
    <p:extLst>
      <p:ext uri="{BB962C8B-B14F-4D97-AF65-F5344CB8AC3E}">
        <p14:creationId xmlns:p14="http://schemas.microsoft.com/office/powerpoint/2010/main" val="2629706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068"/>
            <a:ext cx="7543800" cy="822960"/>
          </a:xfrm>
        </p:spPr>
        <p:txBody>
          <a:bodyPr/>
          <a:lstStyle/>
          <a:p>
            <a:r>
              <a:rPr lang="en" sz="2800" dirty="0"/>
              <a:t>GOES-18 CALINR CDRL LUT Status</a:t>
            </a:r>
            <a:endParaRPr lang="en-US" sz="2800" dirty="0"/>
          </a:p>
        </p:txBody>
      </p:sp>
      <p:sp>
        <p:nvSpPr>
          <p:cNvPr id="4" name="Date Placeholder 3"/>
          <p:cNvSpPr>
            <a:spLocks noGrp="1"/>
          </p:cNvSpPr>
          <p:nvPr>
            <p:ph type="dt" sz="half" idx="2"/>
          </p:nvPr>
        </p:nvSpPr>
        <p:spPr/>
        <p:txBody>
          <a:bodyPr/>
          <a:lstStyle/>
          <a:p>
            <a:r>
              <a:rPr lang="en-US"/>
              <a:t>March 15, 2023</a:t>
            </a:r>
            <a:endParaRPr lang="en-US" dirty="0"/>
          </a:p>
        </p:txBody>
      </p:sp>
      <p:sp>
        <p:nvSpPr>
          <p:cNvPr id="3" name="Slide Number Placeholder 2"/>
          <p:cNvSpPr>
            <a:spLocks noGrp="1"/>
          </p:cNvSpPr>
          <p:nvPr>
            <p:ph type="sldNum" sz="quarter" idx="12"/>
          </p:nvPr>
        </p:nvSpPr>
        <p:spPr/>
        <p:txBody>
          <a:bodyPr/>
          <a:lstStyle/>
          <a:p>
            <a:fld id="{97FA8124-9865-F141-9E48-75D99BBAEFD0}" type="slidenum">
              <a:rPr lang="en-US" smtClean="0"/>
              <a:pPr/>
              <a:t>12</a:t>
            </a:fld>
            <a:endParaRPr lang="en-US" dirty="0"/>
          </a:p>
        </p:txBody>
      </p:sp>
      <p:sp>
        <p:nvSpPr>
          <p:cNvPr id="5" name="Footer Placeholder 4">
            <a:extLst>
              <a:ext uri="{FF2B5EF4-FFF2-40B4-BE49-F238E27FC236}">
                <a16:creationId xmlns:a16="http://schemas.microsoft.com/office/drawing/2014/main" id="{0B8C70D3-EFC8-4159-8CBC-747D8333715B}"/>
              </a:ext>
            </a:extLst>
          </p:cNvPr>
          <p:cNvSpPr>
            <a:spLocks noGrp="1"/>
          </p:cNvSpPr>
          <p:nvPr>
            <p:ph type="ftr" sz="quarter" idx="3"/>
          </p:nvPr>
        </p:nvSpPr>
        <p:spPr/>
        <p:txBody>
          <a:bodyPr/>
          <a:lstStyle/>
          <a:p>
            <a:r>
              <a:rPr lang="en-US"/>
              <a:t>Joint GRB-HRIT/EMWIN User Group Meeting</a:t>
            </a:r>
            <a:endParaRPr lang="en-US" dirty="0"/>
          </a:p>
        </p:txBody>
      </p:sp>
      <p:sp>
        <p:nvSpPr>
          <p:cNvPr id="9" name="TextBox 8">
            <a:extLst>
              <a:ext uri="{FF2B5EF4-FFF2-40B4-BE49-F238E27FC236}">
                <a16:creationId xmlns:a16="http://schemas.microsoft.com/office/drawing/2014/main" id="{DC912134-2FB0-4A24-B95B-FA6543B6D6CA}"/>
              </a:ext>
            </a:extLst>
          </p:cNvPr>
          <p:cNvSpPr txBox="1"/>
          <p:nvPr/>
        </p:nvSpPr>
        <p:spPr>
          <a:xfrm>
            <a:off x="6455165" y="6492653"/>
            <a:ext cx="223994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Ver: 2/13/23  E.</a:t>
            </a:r>
            <a:r>
              <a:rPr kumimoji="0" lang="en-US" sz="1200" b="0" i="0" u="none" strike="noStrike" kern="1200" cap="none" spc="0" normalizeH="0" noProof="0" dirty="0">
                <a:ln>
                  <a:noFill/>
                </a:ln>
                <a:solidFill>
                  <a:prstClr val="black"/>
                </a:solidFill>
                <a:effectLst/>
                <a:uLnTx/>
                <a:uFillTx/>
                <a:latin typeface="Calibri"/>
                <a:ea typeface="+mn-ea"/>
                <a:cs typeface="+mn-cs"/>
              </a:rPr>
              <a:t> Kline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0A04DFF-3F64-4A63-AAF3-29F58B03784C}"/>
              </a:ext>
            </a:extLst>
          </p:cNvPr>
          <p:cNvSpPr txBox="1"/>
          <p:nvPr/>
        </p:nvSpPr>
        <p:spPr>
          <a:xfrm>
            <a:off x="372949" y="5868251"/>
            <a:ext cx="8598358" cy="461665"/>
          </a:xfrm>
          <a:prstGeom prst="rect">
            <a:avLst/>
          </a:prstGeom>
          <a:noFill/>
        </p:spPr>
        <p:txBody>
          <a:bodyPr wrap="square" rtlCol="0">
            <a:spAutoFit/>
          </a:bodyPr>
          <a:lstStyle/>
          <a:p>
            <a:r>
              <a:rPr lang="en-US" sz="1200" dirty="0"/>
              <a:t>Purpose here is to show status of LUTs and the deliveries that are underway/planned in order to achieve consistency between Flight and Ground.  Some vendors plan to submit LUTs post-launch and there is precedent for achieving product maturity with post-launch LUTs.  </a:t>
            </a:r>
          </a:p>
        </p:txBody>
      </p:sp>
      <p:graphicFrame>
        <p:nvGraphicFramePr>
          <p:cNvPr id="13" name="Table 12">
            <a:extLst>
              <a:ext uri="{FF2B5EF4-FFF2-40B4-BE49-F238E27FC236}">
                <a16:creationId xmlns:a16="http://schemas.microsoft.com/office/drawing/2014/main" id="{5488A8CF-B38C-441E-9283-A2B6A1F195B0}"/>
              </a:ext>
            </a:extLst>
          </p:cNvPr>
          <p:cNvGraphicFramePr>
            <a:graphicFrameLocks noGrp="1"/>
          </p:cNvGraphicFramePr>
          <p:nvPr>
            <p:extLst>
              <p:ext uri="{D42A27DB-BD31-4B8C-83A1-F6EECF244321}">
                <p14:modId xmlns:p14="http://schemas.microsoft.com/office/powerpoint/2010/main" val="476065336"/>
              </p:ext>
            </p:extLst>
          </p:nvPr>
        </p:nvGraphicFramePr>
        <p:xfrm>
          <a:off x="217714" y="1112903"/>
          <a:ext cx="8692110" cy="4672950"/>
        </p:xfrm>
        <a:graphic>
          <a:graphicData uri="http://schemas.openxmlformats.org/drawingml/2006/table">
            <a:tbl>
              <a:tblPr/>
              <a:tblGrid>
                <a:gridCol w="919710">
                  <a:extLst>
                    <a:ext uri="{9D8B030D-6E8A-4147-A177-3AD203B41FA5}">
                      <a16:colId xmlns:a16="http://schemas.microsoft.com/office/drawing/2014/main" val="2120309175"/>
                    </a:ext>
                  </a:extLst>
                </a:gridCol>
                <a:gridCol w="1407368">
                  <a:extLst>
                    <a:ext uri="{9D8B030D-6E8A-4147-A177-3AD203B41FA5}">
                      <a16:colId xmlns:a16="http://schemas.microsoft.com/office/drawing/2014/main" val="2550313696"/>
                    </a:ext>
                  </a:extLst>
                </a:gridCol>
                <a:gridCol w="1492370">
                  <a:extLst>
                    <a:ext uri="{9D8B030D-6E8A-4147-A177-3AD203B41FA5}">
                      <a16:colId xmlns:a16="http://schemas.microsoft.com/office/drawing/2014/main" val="3883212478"/>
                    </a:ext>
                  </a:extLst>
                </a:gridCol>
                <a:gridCol w="4872662">
                  <a:extLst>
                    <a:ext uri="{9D8B030D-6E8A-4147-A177-3AD203B41FA5}">
                      <a16:colId xmlns:a16="http://schemas.microsoft.com/office/drawing/2014/main" val="2454231268"/>
                    </a:ext>
                  </a:extLst>
                </a:gridCol>
              </a:tblGrid>
              <a:tr h="321826">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Instrument</a:t>
                      </a:r>
                      <a:endParaRPr lang="en-US" sz="1200" dirty="0">
                        <a:effectLst/>
                      </a:endParaRPr>
                    </a:p>
                  </a:txBody>
                  <a:tcPr marL="88575" marR="88575" marT="88575" marB="8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Flight</a:t>
                      </a:r>
                      <a:endParaRPr lang="en-US" sz="1200" dirty="0">
                        <a:effectLst/>
                      </a:endParaRPr>
                    </a:p>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Baseline</a:t>
                      </a:r>
                      <a:endParaRPr lang="en-US" sz="1200" dirty="0">
                        <a:effectLst/>
                      </a:endParaRPr>
                    </a:p>
                  </a:txBody>
                  <a:tcPr marL="88575" marR="88575" marT="88575" marB="8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Ground</a:t>
                      </a:r>
                      <a:endParaRPr lang="en-US" sz="1200" dirty="0">
                        <a:effectLst/>
                      </a:endParaRPr>
                    </a:p>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Baseline</a:t>
                      </a:r>
                      <a:endParaRPr lang="en-US" sz="1200" dirty="0">
                        <a:effectLst/>
                      </a:endParaRPr>
                    </a:p>
                  </a:txBody>
                  <a:tcPr marL="88575" marR="88575" marT="88575" marB="8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Update Plan</a:t>
                      </a:r>
                      <a:endParaRPr lang="en-US" sz="1200" dirty="0">
                        <a:effectLst/>
                      </a:endParaRPr>
                    </a:p>
                  </a:txBody>
                  <a:tcPr marL="88575" marR="88575" marT="88575" marB="8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56292509"/>
                  </a:ext>
                </a:extLst>
              </a:tr>
              <a:tr h="574920">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ABI</a:t>
                      </a:r>
                      <a:endParaRPr lang="en-US" sz="1200" dirty="0">
                        <a:effectLst/>
                      </a:endParaRPr>
                    </a:p>
                  </a:txBody>
                  <a:tcPr marL="88575" marR="88575" marT="88575" marB="8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rtl="0" fontAlgn="ctr">
                        <a:spcBef>
                          <a:spcPts val="0"/>
                        </a:spcBef>
                        <a:spcAft>
                          <a:spcPts val="0"/>
                        </a:spcAft>
                      </a:pPr>
                      <a:r>
                        <a:rPr lang="en-US" sz="1200" b="0" i="0" u="none" strike="noStrike">
                          <a:solidFill>
                            <a:srgbClr val="000000"/>
                          </a:solidFill>
                          <a:effectLst/>
                          <a:latin typeface="Calibri" panose="020F0502020204030204" pitchFamily="34" charset="0"/>
                        </a:rPr>
                        <a:t>CDRL-79 Rev L</a:t>
                      </a:r>
                      <a:endParaRPr lang="en-US">
                        <a:effectLst/>
                      </a:endParaRPr>
                    </a:p>
                    <a:p>
                      <a:pPr rtl="0" fontAlgn="ctr">
                        <a:spcBef>
                          <a:spcPts val="0"/>
                        </a:spcBef>
                        <a:spcAft>
                          <a:spcPts val="0"/>
                        </a:spcAft>
                      </a:pPr>
                      <a:r>
                        <a:rPr lang="en-US" sz="1200" b="0" i="0" u="none" strike="noStrike">
                          <a:solidFill>
                            <a:srgbClr val="000000"/>
                          </a:solidFill>
                          <a:effectLst/>
                          <a:latin typeface="Calibri" panose="020F0502020204030204" pitchFamily="34" charset="0"/>
                        </a:rPr>
                        <a:t>2/14/23</a:t>
                      </a:r>
                      <a:endParaRPr lang="en-US">
                        <a:effectLst/>
                      </a:endParaRP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a:txBody>
                    <a:bodyPr/>
                    <a:lstStyle/>
                    <a:p>
                      <a:pPr rtl="0" fontAlgn="ctr">
                        <a:spcBef>
                          <a:spcPts val="0"/>
                        </a:spcBef>
                        <a:spcAft>
                          <a:spcPts val="0"/>
                        </a:spcAft>
                      </a:pPr>
                      <a:r>
                        <a:rPr lang="en-US" sz="1200" b="0" i="0" u="none" strike="noStrike" dirty="0">
                          <a:solidFill>
                            <a:srgbClr val="000000"/>
                          </a:solidFill>
                          <a:effectLst/>
                          <a:latin typeface="Calibri" panose="020F0502020204030204" pitchFamily="34" charset="0"/>
                        </a:rPr>
                        <a:t>CDRL-79 Rev J</a:t>
                      </a:r>
                      <a:endParaRPr lang="en-US" dirty="0">
                        <a:effectLst/>
                      </a:endParaRPr>
                    </a:p>
                    <a:p>
                      <a:pPr rtl="0" fontAlgn="ctr">
                        <a:spcBef>
                          <a:spcPts val="0"/>
                        </a:spcBef>
                        <a:spcAft>
                          <a:spcPts val="0"/>
                        </a:spcAft>
                      </a:pPr>
                      <a:r>
                        <a:rPr lang="en-US" sz="1200" b="0" i="0" u="none" strike="noStrike" dirty="0">
                          <a:solidFill>
                            <a:srgbClr val="000000"/>
                          </a:solidFill>
                          <a:effectLst/>
                          <a:latin typeface="Calibri" panose="020F0502020204030204" pitchFamily="34" charset="0"/>
                        </a:rPr>
                        <a:t>12/22/22</a:t>
                      </a:r>
                      <a:endParaRPr lang="en-US" dirty="0">
                        <a:effectLst/>
                      </a:endParaRP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a:txBody>
                    <a:bodyPr/>
                    <a:lstStyle/>
                    <a:p>
                      <a:pPr rtl="0"/>
                      <a:r>
                        <a:rPr lang="en-US" sz="1200" b="0" i="0" u="none" strike="noStrike" kern="1200" dirty="0">
                          <a:solidFill>
                            <a:schemeClr val="tx1"/>
                          </a:solidFill>
                          <a:effectLst/>
                          <a:latin typeface="+mn-lt"/>
                          <a:ea typeface="+mn-ea"/>
                          <a:cs typeface="+mn-cs"/>
                        </a:rPr>
                        <a:t>Rev J: VNIR </a:t>
                      </a:r>
                      <a:r>
                        <a:rPr lang="en-US" sz="1200" b="0" i="0" u="none" strike="noStrike" kern="1200" dirty="0" err="1">
                          <a:solidFill>
                            <a:schemeClr val="tx1"/>
                          </a:solidFill>
                          <a:effectLst/>
                          <a:latin typeface="+mn-lt"/>
                          <a:ea typeface="+mn-ea"/>
                          <a:cs typeface="+mn-cs"/>
                        </a:rPr>
                        <a:t>cal</a:t>
                      </a:r>
                      <a:r>
                        <a:rPr lang="en-US" sz="1200" b="0" i="0" u="none" strike="noStrike" kern="1200" dirty="0">
                          <a:solidFill>
                            <a:schemeClr val="tx1"/>
                          </a:solidFill>
                          <a:effectLst/>
                          <a:latin typeface="+mn-lt"/>
                          <a:ea typeface="+mn-ea"/>
                          <a:cs typeface="+mn-cs"/>
                        </a:rPr>
                        <a:t> tuning: Q-coefficient updates for Bands 1 and 2 to reduce minor striping seen on bright scenes; k-coefficient update; B02 bias from CWG incorporated. </a:t>
                      </a:r>
                      <a:endParaRPr lang="en-US" sz="1200" b="0" dirty="0">
                        <a:solidFill>
                          <a:schemeClr val="tx1"/>
                        </a:solidFill>
                        <a:effectLst/>
                      </a:endParaRPr>
                    </a:p>
                    <a:p>
                      <a:pPr rtl="0"/>
                      <a:r>
                        <a:rPr lang="en-US" sz="1200" b="0" i="0" u="none" strike="noStrike" kern="1200" dirty="0">
                          <a:solidFill>
                            <a:schemeClr val="tx1"/>
                          </a:solidFill>
                          <a:effectLst/>
                          <a:latin typeface="+mn-lt"/>
                          <a:ea typeface="+mn-ea"/>
                          <a:cs typeface="+mn-cs"/>
                        </a:rPr>
                        <a:t>Rev J: RDP LUT updates</a:t>
                      </a:r>
                      <a:endParaRPr lang="en-US" sz="1200" b="0"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40440933"/>
                  </a:ext>
                </a:extLst>
              </a:tr>
              <a:tr h="398284">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GLM</a:t>
                      </a:r>
                      <a:endParaRPr lang="en-US" sz="1200" dirty="0">
                        <a:effectLst/>
                      </a:endParaRPr>
                    </a:p>
                  </a:txBody>
                  <a:tcPr marL="88575" marR="88575" marT="88575" marB="8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rtl="0" fontAlgn="ctr">
                        <a:spcBef>
                          <a:spcPts val="0"/>
                        </a:spcBef>
                        <a:spcAft>
                          <a:spcPts val="0"/>
                        </a:spcAft>
                      </a:pPr>
                      <a:r>
                        <a:rPr lang="en-US" sz="1200" b="0" i="0" u="none" strike="noStrike" dirty="0">
                          <a:solidFill>
                            <a:srgbClr val="000000"/>
                          </a:solidFill>
                          <a:effectLst/>
                          <a:latin typeface="Calibri" panose="020F0502020204030204" pitchFamily="34" charset="0"/>
                        </a:rPr>
                        <a:t>CDRL-79 Rev F</a:t>
                      </a:r>
                      <a:endParaRPr lang="en-US" dirty="0">
                        <a:effectLst/>
                      </a:endParaRPr>
                    </a:p>
                    <a:p>
                      <a:pPr rtl="0" fontAlgn="ctr">
                        <a:spcBef>
                          <a:spcPts val="0"/>
                        </a:spcBef>
                        <a:spcAft>
                          <a:spcPts val="0"/>
                        </a:spcAft>
                      </a:pPr>
                      <a:r>
                        <a:rPr lang="en-US" sz="1200" b="0" i="0" u="none" strike="noStrike" dirty="0">
                          <a:solidFill>
                            <a:srgbClr val="000000"/>
                          </a:solidFill>
                          <a:effectLst/>
                          <a:latin typeface="Calibri" panose="020F0502020204030204" pitchFamily="34" charset="0"/>
                        </a:rPr>
                        <a:t>10/21/22</a:t>
                      </a:r>
                      <a:endParaRPr lang="en-US" dirty="0">
                        <a:effectLst/>
                      </a:endParaRP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rtl="0" fontAlgn="ctr">
                        <a:spcBef>
                          <a:spcPts val="0"/>
                        </a:spcBef>
                        <a:spcAft>
                          <a:spcPts val="0"/>
                        </a:spcAft>
                      </a:pPr>
                      <a:r>
                        <a:rPr lang="en-US" sz="1200" b="0" i="0" u="none" strike="noStrike" dirty="0">
                          <a:solidFill>
                            <a:srgbClr val="000000"/>
                          </a:solidFill>
                          <a:effectLst/>
                          <a:latin typeface="Calibri" panose="020F0502020204030204" pitchFamily="34" charset="0"/>
                        </a:rPr>
                        <a:t>CDRL-79 Rev F</a:t>
                      </a:r>
                      <a:endParaRPr lang="en-US" dirty="0">
                        <a:effectLst/>
                      </a:endParaRPr>
                    </a:p>
                    <a:p>
                      <a:pPr rtl="0" fontAlgn="ctr">
                        <a:spcBef>
                          <a:spcPts val="0"/>
                        </a:spcBef>
                        <a:spcAft>
                          <a:spcPts val="0"/>
                        </a:spcAft>
                      </a:pPr>
                      <a:r>
                        <a:rPr lang="en-US" sz="1200" b="0" i="0" u="none" strike="noStrike" dirty="0">
                          <a:solidFill>
                            <a:srgbClr val="000000"/>
                          </a:solidFill>
                          <a:effectLst/>
                          <a:latin typeface="Calibri" panose="020F0502020204030204" pitchFamily="34" charset="0"/>
                        </a:rPr>
                        <a:t>11/01/22</a:t>
                      </a:r>
                      <a:endParaRPr lang="en-US" dirty="0">
                        <a:effectLst/>
                      </a:endParaRP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fontAlgn="t"/>
                      <a:r>
                        <a:rPr lang="en-US">
                          <a:effectLst/>
                        </a:rPr>
                        <a:t> </a:t>
                      </a: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7473431"/>
                  </a:ext>
                </a:extLst>
              </a:tr>
              <a:tr h="236661">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SUVI</a:t>
                      </a:r>
                      <a:endParaRPr lang="en-US" sz="1200" dirty="0">
                        <a:effectLst/>
                      </a:endParaRPr>
                    </a:p>
                  </a:txBody>
                  <a:tcPr marL="88575" marR="88575" marT="88575" marB="8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rtl="0" fontAlgn="ctr">
                        <a:spcBef>
                          <a:spcPts val="0"/>
                        </a:spcBef>
                        <a:spcAft>
                          <a:spcPts val="0"/>
                        </a:spcAft>
                      </a:pPr>
                      <a:r>
                        <a:rPr lang="en-US" sz="1200" b="0" i="0" u="none" strike="noStrike" dirty="0">
                          <a:solidFill>
                            <a:srgbClr val="000000"/>
                          </a:solidFill>
                          <a:effectLst/>
                          <a:latin typeface="Calibri" panose="020F0502020204030204" pitchFamily="34" charset="0"/>
                        </a:rPr>
                        <a:t>CDRL-79 Rev B</a:t>
                      </a:r>
                      <a:endParaRPr lang="en-US" dirty="0">
                        <a:effectLst/>
                      </a:endParaRPr>
                    </a:p>
                    <a:p>
                      <a:pPr rtl="0" fontAlgn="ctr">
                        <a:spcBef>
                          <a:spcPts val="0"/>
                        </a:spcBef>
                        <a:spcAft>
                          <a:spcPts val="0"/>
                        </a:spcAft>
                      </a:pPr>
                      <a:r>
                        <a:rPr lang="en-US" sz="1200" b="0" i="0" u="none" strike="noStrike" dirty="0">
                          <a:solidFill>
                            <a:srgbClr val="000000"/>
                          </a:solidFill>
                          <a:effectLst/>
                          <a:latin typeface="Calibri" panose="020F0502020204030204" pitchFamily="34" charset="0"/>
                        </a:rPr>
                        <a:t>07/22/22</a:t>
                      </a:r>
                      <a:endParaRPr lang="en-US" dirty="0">
                        <a:effectLst/>
                      </a:endParaRP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rtl="0" fontAlgn="ctr">
                        <a:spcBef>
                          <a:spcPts val="0"/>
                        </a:spcBef>
                        <a:spcAft>
                          <a:spcPts val="0"/>
                        </a:spcAft>
                      </a:pPr>
                      <a:r>
                        <a:rPr lang="en-US" sz="1200" b="0" i="0" u="none" strike="noStrike" dirty="0">
                          <a:solidFill>
                            <a:srgbClr val="000000"/>
                          </a:solidFill>
                          <a:effectLst/>
                          <a:latin typeface="Calibri" panose="020F0502020204030204" pitchFamily="34" charset="0"/>
                        </a:rPr>
                        <a:t>CDRL-79 Rev B</a:t>
                      </a:r>
                      <a:endParaRPr lang="en-US" dirty="0">
                        <a:effectLst/>
                      </a:endParaRPr>
                    </a:p>
                    <a:p>
                      <a:pPr rtl="0" fontAlgn="ctr">
                        <a:spcBef>
                          <a:spcPts val="0"/>
                        </a:spcBef>
                        <a:spcAft>
                          <a:spcPts val="0"/>
                        </a:spcAft>
                      </a:pPr>
                      <a:r>
                        <a:rPr lang="en-US" sz="1200" b="0" i="0" u="none" strike="noStrike" dirty="0">
                          <a:solidFill>
                            <a:srgbClr val="000000"/>
                          </a:solidFill>
                          <a:effectLst/>
                          <a:latin typeface="Calibri" panose="020F0502020204030204" pitchFamily="34" charset="0"/>
                        </a:rPr>
                        <a:t>07/29/22</a:t>
                      </a:r>
                      <a:endParaRPr lang="en-US" dirty="0">
                        <a:effectLst/>
                      </a:endParaRP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fontAlgn="t"/>
                      <a:r>
                        <a:rPr lang="en-US" dirty="0">
                          <a:effectLst/>
                        </a:rPr>
                        <a:t> </a:t>
                      </a: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33907229"/>
                  </a:ext>
                </a:extLst>
              </a:tr>
              <a:tr h="908670">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SEISS</a:t>
                      </a:r>
                      <a:endParaRPr lang="en-US" sz="1200" dirty="0">
                        <a:effectLst/>
                      </a:endParaRPr>
                    </a:p>
                  </a:txBody>
                  <a:tcPr marL="88575" marR="88575" marT="88575" marB="8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rtl="0" fontAlgn="ctr">
                        <a:spcBef>
                          <a:spcPts val="0"/>
                        </a:spcBef>
                        <a:spcAft>
                          <a:spcPts val="0"/>
                        </a:spcAft>
                      </a:pPr>
                      <a:r>
                        <a:rPr lang="en-US" sz="1200" b="0" i="0" u="none" strike="noStrike" dirty="0">
                          <a:solidFill>
                            <a:srgbClr val="000000"/>
                          </a:solidFill>
                          <a:effectLst/>
                          <a:latin typeface="Calibri" panose="020F0502020204030204" pitchFamily="34" charset="0"/>
                        </a:rPr>
                        <a:t>CDRL-88: </a:t>
                      </a:r>
                      <a:endParaRPr lang="en-US" dirty="0">
                        <a:effectLst/>
                      </a:endParaRPr>
                    </a:p>
                    <a:p>
                      <a:pPr algn="just" rtl="0" fontAlgn="ctr">
                        <a:spcBef>
                          <a:spcPts val="0"/>
                        </a:spcBef>
                        <a:spcAft>
                          <a:spcPts val="0"/>
                        </a:spcAft>
                      </a:pPr>
                      <a:r>
                        <a:rPr lang="en-US" sz="1000" b="0" i="0" u="none" strike="noStrike" dirty="0">
                          <a:solidFill>
                            <a:srgbClr val="000000"/>
                          </a:solidFill>
                          <a:effectLst/>
                          <a:latin typeface="Calibri" panose="020F0502020204030204" pitchFamily="34" charset="0"/>
                        </a:rPr>
                        <a:t>EHIS v1.1        11/01/22</a:t>
                      </a:r>
                      <a:endParaRPr lang="en-US" dirty="0">
                        <a:effectLst/>
                      </a:endParaRPr>
                    </a:p>
                    <a:p>
                      <a:pPr algn="just" rtl="0" fontAlgn="ctr">
                        <a:spcBef>
                          <a:spcPts val="0"/>
                        </a:spcBef>
                        <a:spcAft>
                          <a:spcPts val="0"/>
                        </a:spcAft>
                      </a:pPr>
                      <a:r>
                        <a:rPr lang="en-US" sz="1000" b="0" i="0" u="none" strike="noStrike" dirty="0">
                          <a:solidFill>
                            <a:srgbClr val="000000"/>
                          </a:solidFill>
                          <a:effectLst/>
                          <a:latin typeface="Calibri" panose="020F0502020204030204" pitchFamily="34" charset="0"/>
                        </a:rPr>
                        <a:t>MPS-HI v1.0   02/14/22</a:t>
                      </a:r>
                      <a:endParaRPr lang="en-US" dirty="0">
                        <a:effectLst/>
                      </a:endParaRPr>
                    </a:p>
                    <a:p>
                      <a:pPr algn="just" rtl="0" fontAlgn="ctr">
                        <a:spcBef>
                          <a:spcPts val="0"/>
                        </a:spcBef>
                        <a:spcAft>
                          <a:spcPts val="0"/>
                        </a:spcAft>
                      </a:pPr>
                      <a:r>
                        <a:rPr lang="en-US" sz="1000" b="0" i="0" u="none" strike="noStrike" dirty="0">
                          <a:solidFill>
                            <a:srgbClr val="000000"/>
                          </a:solidFill>
                          <a:effectLst/>
                          <a:latin typeface="Calibri" panose="020F0502020204030204" pitchFamily="34" charset="0"/>
                        </a:rPr>
                        <a:t>MPS-LO v1.2  05/05/22</a:t>
                      </a:r>
                      <a:endParaRPr lang="en-US" dirty="0">
                        <a:effectLst/>
                      </a:endParaRPr>
                    </a:p>
                    <a:p>
                      <a:pPr algn="just" rtl="0" fontAlgn="ctr">
                        <a:spcBef>
                          <a:spcPts val="0"/>
                        </a:spcBef>
                        <a:spcAft>
                          <a:spcPts val="0"/>
                        </a:spcAft>
                      </a:pPr>
                      <a:r>
                        <a:rPr lang="en-US" sz="1000" b="0" i="0" u="none" strike="noStrike" dirty="0">
                          <a:solidFill>
                            <a:srgbClr val="000000"/>
                          </a:solidFill>
                          <a:effectLst/>
                          <a:latin typeface="Calibri" panose="020F0502020204030204" pitchFamily="34" charset="0"/>
                        </a:rPr>
                        <a:t>SGPS v1.3       02/14/22</a:t>
                      </a:r>
                      <a:endParaRPr lang="en-US" dirty="0">
                        <a:effectLst/>
                      </a:endParaRP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rtl="0" fontAlgn="ctr">
                        <a:spcBef>
                          <a:spcPts val="0"/>
                        </a:spcBef>
                        <a:spcAft>
                          <a:spcPts val="0"/>
                        </a:spcAft>
                      </a:pPr>
                      <a:r>
                        <a:rPr lang="en-US" sz="1200" b="0" i="0" u="none" strike="noStrike" dirty="0">
                          <a:solidFill>
                            <a:srgbClr val="000000"/>
                          </a:solidFill>
                          <a:effectLst/>
                          <a:latin typeface="Calibri" panose="020F0502020204030204" pitchFamily="34" charset="0"/>
                        </a:rPr>
                        <a:t>CDRL-88 plus NCEI:</a:t>
                      </a:r>
                      <a:endParaRPr lang="en-US" dirty="0">
                        <a:effectLst/>
                      </a:endParaRPr>
                    </a:p>
                    <a:p>
                      <a:pPr algn="just" rtl="0" fontAlgn="ctr">
                        <a:spcBef>
                          <a:spcPts val="0"/>
                        </a:spcBef>
                        <a:spcAft>
                          <a:spcPts val="0"/>
                        </a:spcAft>
                      </a:pPr>
                      <a:r>
                        <a:rPr lang="en-US" sz="1000" b="0" i="0" u="none" strike="noStrike" dirty="0">
                          <a:solidFill>
                            <a:srgbClr val="000000"/>
                          </a:solidFill>
                          <a:effectLst/>
                          <a:latin typeface="Calibri" panose="020F0502020204030204" pitchFamily="34" charset="0"/>
                        </a:rPr>
                        <a:t>EHIS v1.1         11/10/22</a:t>
                      </a:r>
                      <a:endParaRPr lang="en-US" dirty="0">
                        <a:effectLst/>
                      </a:endParaRPr>
                    </a:p>
                    <a:p>
                      <a:pPr algn="just" rtl="0" fontAlgn="ctr">
                        <a:spcBef>
                          <a:spcPts val="0"/>
                        </a:spcBef>
                        <a:spcAft>
                          <a:spcPts val="0"/>
                        </a:spcAft>
                      </a:pPr>
                      <a:r>
                        <a:rPr lang="en-US" sz="1000" b="0" i="0" u="none" strike="noStrike" dirty="0">
                          <a:solidFill>
                            <a:srgbClr val="000000"/>
                          </a:solidFill>
                          <a:effectLst/>
                          <a:latin typeface="Calibri" panose="020F0502020204030204" pitchFamily="34" charset="0"/>
                        </a:rPr>
                        <a:t>MPS-HI NCEI   09/01/22</a:t>
                      </a:r>
                      <a:endParaRPr lang="en-US" dirty="0">
                        <a:effectLst/>
                      </a:endParaRPr>
                    </a:p>
                    <a:p>
                      <a:pPr algn="just" rtl="0" fontAlgn="ctr">
                        <a:spcBef>
                          <a:spcPts val="0"/>
                        </a:spcBef>
                        <a:spcAft>
                          <a:spcPts val="0"/>
                        </a:spcAft>
                      </a:pPr>
                      <a:r>
                        <a:rPr lang="en-US" sz="1000" b="0" i="0" u="none" strike="noStrike" dirty="0">
                          <a:solidFill>
                            <a:srgbClr val="000000"/>
                          </a:solidFill>
                          <a:effectLst/>
                          <a:latin typeface="Calibri" panose="020F0502020204030204" pitchFamily="34" charset="0"/>
                        </a:rPr>
                        <a:t>MPS-LO NCEI  11/01/22</a:t>
                      </a:r>
                      <a:endParaRPr lang="en-US" dirty="0">
                        <a:effectLst/>
                      </a:endParaRPr>
                    </a:p>
                    <a:p>
                      <a:pPr algn="just" rtl="0" fontAlgn="ctr">
                        <a:spcBef>
                          <a:spcPts val="0"/>
                        </a:spcBef>
                        <a:spcAft>
                          <a:spcPts val="0"/>
                        </a:spcAft>
                      </a:pPr>
                      <a:r>
                        <a:rPr lang="en-US" sz="1000" b="0" i="0" u="none" strike="noStrike" dirty="0">
                          <a:solidFill>
                            <a:srgbClr val="000000"/>
                          </a:solidFill>
                          <a:effectLst/>
                          <a:latin typeface="Calibri" panose="020F0502020204030204" pitchFamily="34" charset="0"/>
                        </a:rPr>
                        <a:t>SGPS v1.3        04/01/22</a:t>
                      </a:r>
                      <a:endParaRPr lang="en-US" dirty="0">
                        <a:effectLst/>
                      </a:endParaRP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rtl="0" fontAlgn="t">
                        <a:spcBef>
                          <a:spcPts val="0"/>
                        </a:spcBef>
                        <a:spcAft>
                          <a:spcPts val="0"/>
                        </a:spcAft>
                      </a:pPr>
                      <a:r>
                        <a:rPr lang="en-US" sz="1200" b="0" i="0" u="none" strike="noStrike" dirty="0">
                          <a:solidFill>
                            <a:srgbClr val="000000"/>
                          </a:solidFill>
                          <a:effectLst/>
                          <a:latin typeface="Calibri" panose="020F0502020204030204" pitchFamily="34" charset="0"/>
                        </a:rPr>
                        <a:t>NCEI MPS-HI LUT delivered 06/27/22</a:t>
                      </a:r>
                      <a:endParaRPr lang="en-US" dirty="0">
                        <a:effectLst/>
                      </a:endParaRPr>
                    </a:p>
                    <a:p>
                      <a:pPr rtl="0" fontAlgn="t">
                        <a:spcBef>
                          <a:spcPts val="0"/>
                        </a:spcBef>
                        <a:spcAft>
                          <a:spcPts val="0"/>
                        </a:spcAft>
                      </a:pPr>
                      <a:r>
                        <a:rPr lang="en-US" sz="1200" b="0" i="0" u="none" strike="noStrike" dirty="0">
                          <a:solidFill>
                            <a:srgbClr val="000000"/>
                          </a:solidFill>
                          <a:effectLst/>
                          <a:latin typeface="Calibri" panose="020F0502020204030204" pitchFamily="34" charset="0"/>
                        </a:rPr>
                        <a:t>NCEI MPS-LO LUT delivered 09/21/22</a:t>
                      </a: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3207220"/>
                  </a:ext>
                </a:extLst>
              </a:tr>
              <a:tr h="0">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EXIS</a:t>
                      </a:r>
                      <a:endParaRPr lang="en-US" sz="1200" dirty="0">
                        <a:effectLst/>
                      </a:endParaRPr>
                    </a:p>
                  </a:txBody>
                  <a:tcPr marL="88575" marR="88575" marT="88575" marB="8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rtl="0" fontAlgn="ctr">
                        <a:spcBef>
                          <a:spcPts val="0"/>
                        </a:spcBef>
                        <a:spcAft>
                          <a:spcPts val="0"/>
                        </a:spcAft>
                      </a:pPr>
                      <a:r>
                        <a:rPr lang="en-US" sz="1200" b="0" i="0" u="none" strike="noStrike" dirty="0">
                          <a:solidFill>
                            <a:srgbClr val="000000"/>
                          </a:solidFill>
                          <a:effectLst/>
                          <a:latin typeface="Calibri" panose="020F0502020204030204" pitchFamily="34" charset="0"/>
                        </a:rPr>
                        <a:t>CDRL-79 Rev D</a:t>
                      </a:r>
                      <a:endParaRPr lang="en-US" dirty="0">
                        <a:effectLst/>
                      </a:endParaRPr>
                    </a:p>
                    <a:p>
                      <a:pPr rtl="0" fontAlgn="ctr">
                        <a:spcBef>
                          <a:spcPts val="0"/>
                        </a:spcBef>
                        <a:spcAft>
                          <a:spcPts val="0"/>
                        </a:spcAft>
                      </a:pPr>
                      <a:r>
                        <a:rPr lang="en-US" sz="1200" b="0" i="0" u="none" strike="noStrike" dirty="0">
                          <a:solidFill>
                            <a:srgbClr val="000000"/>
                          </a:solidFill>
                          <a:effectLst/>
                          <a:latin typeface="Calibri" panose="020F0502020204030204" pitchFamily="34" charset="0"/>
                        </a:rPr>
                        <a:t>12/01/22</a:t>
                      </a:r>
                      <a:endParaRPr lang="en-US" dirty="0">
                        <a:effectLst/>
                      </a:endParaRP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rtl="0" fontAlgn="ctr">
                        <a:spcBef>
                          <a:spcPts val="0"/>
                        </a:spcBef>
                        <a:spcAft>
                          <a:spcPts val="0"/>
                        </a:spcAft>
                      </a:pPr>
                      <a:r>
                        <a:rPr lang="en-US" sz="1200" b="0" i="0" u="none" strike="noStrike" dirty="0">
                          <a:solidFill>
                            <a:srgbClr val="000000"/>
                          </a:solidFill>
                          <a:effectLst/>
                          <a:latin typeface="Calibri" panose="020F0502020204030204" pitchFamily="34" charset="0"/>
                        </a:rPr>
                        <a:t>CDRL-79 Rev D</a:t>
                      </a:r>
                      <a:endParaRPr lang="en-US" dirty="0">
                        <a:effectLst/>
                      </a:endParaRPr>
                    </a:p>
                    <a:p>
                      <a:pPr rtl="0" fontAlgn="ctr">
                        <a:spcBef>
                          <a:spcPts val="0"/>
                        </a:spcBef>
                        <a:spcAft>
                          <a:spcPts val="0"/>
                        </a:spcAft>
                      </a:pPr>
                      <a:r>
                        <a:rPr lang="en-US" sz="1200" b="0" i="0" u="none" strike="noStrike" dirty="0">
                          <a:solidFill>
                            <a:srgbClr val="000000"/>
                          </a:solidFill>
                          <a:effectLst/>
                          <a:latin typeface="Calibri" panose="020F0502020204030204" pitchFamily="34" charset="0"/>
                        </a:rPr>
                        <a:t>12/14/22</a:t>
                      </a:r>
                      <a:endParaRPr lang="en-US" dirty="0">
                        <a:effectLst/>
                      </a:endParaRP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fontAlgn="t"/>
                      <a:r>
                        <a:rPr lang="en-US">
                          <a:effectLst/>
                        </a:rPr>
                        <a:t> </a:t>
                      </a: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1219780"/>
                  </a:ext>
                </a:extLst>
              </a:tr>
              <a:tr h="407609">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GMAG</a:t>
                      </a:r>
                      <a:endParaRPr lang="en-US" sz="1200" dirty="0">
                        <a:effectLst/>
                      </a:endParaRPr>
                    </a:p>
                  </a:txBody>
                  <a:tcPr marL="88575" marR="88575" marT="88575" marB="8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rtl="0" fontAlgn="ctr">
                        <a:spcBef>
                          <a:spcPts val="0"/>
                        </a:spcBef>
                        <a:spcAft>
                          <a:spcPts val="0"/>
                        </a:spcAft>
                      </a:pPr>
                      <a:r>
                        <a:rPr lang="en-US" sz="1200" b="0" i="0" u="none" strike="noStrike" dirty="0">
                          <a:solidFill>
                            <a:srgbClr val="000000"/>
                          </a:solidFill>
                          <a:effectLst/>
                          <a:latin typeface="Calibri" panose="020F0502020204030204" pitchFamily="34" charset="0"/>
                        </a:rPr>
                        <a:t>MAGN03 Rev C</a:t>
                      </a:r>
                      <a:endParaRPr lang="en-US" dirty="0">
                        <a:effectLst/>
                      </a:endParaRPr>
                    </a:p>
                    <a:p>
                      <a:pPr rtl="0" fontAlgn="ctr">
                        <a:spcBef>
                          <a:spcPts val="0"/>
                        </a:spcBef>
                        <a:spcAft>
                          <a:spcPts val="0"/>
                        </a:spcAft>
                      </a:pPr>
                      <a:r>
                        <a:rPr lang="en-US" sz="1200" b="0" i="0" u="none" strike="noStrike" dirty="0">
                          <a:solidFill>
                            <a:srgbClr val="000000"/>
                          </a:solidFill>
                          <a:effectLst/>
                          <a:latin typeface="Calibri" panose="020F0502020204030204" pitchFamily="34" charset="0"/>
                        </a:rPr>
                        <a:t>10/05/22</a:t>
                      </a:r>
                      <a:endParaRPr lang="en-US" dirty="0">
                        <a:effectLst/>
                      </a:endParaRP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rtl="0" fontAlgn="ctr">
                        <a:spcBef>
                          <a:spcPts val="0"/>
                        </a:spcBef>
                        <a:spcAft>
                          <a:spcPts val="0"/>
                        </a:spcAft>
                      </a:pPr>
                      <a:r>
                        <a:rPr lang="en-US" sz="1200" b="0" i="0" u="none" strike="noStrike" dirty="0">
                          <a:solidFill>
                            <a:srgbClr val="000000"/>
                          </a:solidFill>
                          <a:effectLst/>
                          <a:latin typeface="Calibri" panose="020F0502020204030204" pitchFamily="34" charset="0"/>
                        </a:rPr>
                        <a:t>MAGN03 Rev C</a:t>
                      </a:r>
                      <a:endParaRPr lang="en-US" dirty="0">
                        <a:effectLst/>
                      </a:endParaRPr>
                    </a:p>
                    <a:p>
                      <a:pPr rtl="0" fontAlgn="ctr">
                        <a:spcBef>
                          <a:spcPts val="0"/>
                        </a:spcBef>
                        <a:spcAft>
                          <a:spcPts val="0"/>
                        </a:spcAft>
                      </a:pPr>
                      <a:r>
                        <a:rPr lang="en-US" sz="1200" b="0" i="0" u="none" strike="noStrike" dirty="0">
                          <a:solidFill>
                            <a:srgbClr val="000000"/>
                          </a:solidFill>
                          <a:effectLst/>
                          <a:latin typeface="Calibri" panose="020F0502020204030204" pitchFamily="34" charset="0"/>
                        </a:rPr>
                        <a:t>11/01/22</a:t>
                      </a:r>
                      <a:endParaRPr lang="en-US" dirty="0">
                        <a:effectLst/>
                      </a:endParaRPr>
                    </a:p>
                  </a:txBody>
                  <a:tcPr marL="95250" marR="95250" marT="95250" marB="9525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rtl="0" fontAlgn="t">
                        <a:spcBef>
                          <a:spcPts val="0"/>
                        </a:spcBef>
                        <a:spcAft>
                          <a:spcPts val="0"/>
                        </a:spcAft>
                      </a:pPr>
                      <a:endParaRPr lang="en-US" dirty="0">
                        <a:effectLs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29299544"/>
                  </a:ext>
                </a:extLst>
              </a:tr>
            </a:tbl>
          </a:graphicData>
        </a:graphic>
      </p:graphicFrame>
    </p:spTree>
    <p:extLst>
      <p:ext uri="{BB962C8B-B14F-4D97-AF65-F5344CB8AC3E}">
        <p14:creationId xmlns:p14="http://schemas.microsoft.com/office/powerpoint/2010/main" val="2504604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sz="2800" dirty="0"/>
              <a:t>GOES-18 CALINR LUT </a:t>
            </a:r>
            <a:r>
              <a:rPr lang="en-US" sz="2800" dirty="0"/>
              <a:t>Update Schedule</a:t>
            </a:r>
          </a:p>
        </p:txBody>
      </p:sp>
      <p:sp>
        <p:nvSpPr>
          <p:cNvPr id="3" name="Slide Number Placeholder 2"/>
          <p:cNvSpPr>
            <a:spLocks noGrp="1"/>
          </p:cNvSpPr>
          <p:nvPr>
            <p:ph type="sldNum" sz="quarter" idx="12"/>
          </p:nvPr>
        </p:nvSpPr>
        <p:spPr/>
        <p:txBody>
          <a:bodyPr/>
          <a:lstStyle/>
          <a:p>
            <a:fld id="{97FA8124-9865-F141-9E48-75D99BBAEFD0}" type="slidenum">
              <a:rPr lang="en-US" smtClean="0"/>
              <a:pPr/>
              <a:t>13</a:t>
            </a:fld>
            <a:endParaRPr lang="en-US" dirty="0"/>
          </a:p>
        </p:txBody>
      </p:sp>
      <p:sp>
        <p:nvSpPr>
          <p:cNvPr id="4" name="Date Placeholder 3"/>
          <p:cNvSpPr>
            <a:spLocks noGrp="1"/>
          </p:cNvSpPr>
          <p:nvPr>
            <p:ph type="dt" sz="half" idx="2"/>
          </p:nvPr>
        </p:nvSpPr>
        <p:spPr/>
        <p:txBody>
          <a:bodyPr/>
          <a:lstStyle/>
          <a:p>
            <a:r>
              <a:rPr lang="en-US"/>
              <a:t>March 15, 2023</a:t>
            </a:r>
            <a:endParaRPr lang="en-US" dirty="0"/>
          </a:p>
        </p:txBody>
      </p:sp>
      <p:sp>
        <p:nvSpPr>
          <p:cNvPr id="5" name="Footer Placeholder 4">
            <a:extLst>
              <a:ext uri="{FF2B5EF4-FFF2-40B4-BE49-F238E27FC236}">
                <a16:creationId xmlns:a16="http://schemas.microsoft.com/office/drawing/2014/main" id="{368CB082-9C1A-49D8-AC38-1FCCC2DA80B8}"/>
              </a:ext>
            </a:extLst>
          </p:cNvPr>
          <p:cNvSpPr>
            <a:spLocks noGrp="1"/>
          </p:cNvSpPr>
          <p:nvPr>
            <p:ph type="ftr" sz="quarter" idx="3"/>
          </p:nvPr>
        </p:nvSpPr>
        <p:spPr/>
        <p:txBody>
          <a:bodyPr/>
          <a:lstStyle/>
          <a:p>
            <a:r>
              <a:rPr lang="en-US"/>
              <a:t>Joint GRB-HRIT/EMWIN User Group Meeting</a:t>
            </a:r>
            <a:endParaRPr lang="en-US" dirty="0"/>
          </a:p>
        </p:txBody>
      </p:sp>
      <p:sp>
        <p:nvSpPr>
          <p:cNvPr id="9" name="TextBox 8">
            <a:extLst>
              <a:ext uri="{FF2B5EF4-FFF2-40B4-BE49-F238E27FC236}">
                <a16:creationId xmlns:a16="http://schemas.microsoft.com/office/drawing/2014/main" id="{34266053-4BAB-4D1F-82B5-BA73BBCA5658}"/>
              </a:ext>
            </a:extLst>
          </p:cNvPr>
          <p:cNvSpPr txBox="1"/>
          <p:nvPr/>
        </p:nvSpPr>
        <p:spPr>
          <a:xfrm>
            <a:off x="6441897" y="6553281"/>
            <a:ext cx="2239945" cy="276999"/>
          </a:xfrm>
          <a:prstGeom prst="rect">
            <a:avLst/>
          </a:prstGeom>
          <a:noFill/>
        </p:spPr>
        <p:txBody>
          <a:bodyPr wrap="square" rtlCol="0">
            <a:spAutoFit/>
          </a:bodyPr>
          <a:lstStyle/>
          <a:p>
            <a:pPr algn="ctr"/>
            <a:r>
              <a:rPr lang="en-US" sz="1200" dirty="0"/>
              <a:t>Ver: 2/13/23  E. Kline</a:t>
            </a:r>
          </a:p>
        </p:txBody>
      </p:sp>
      <p:sp>
        <p:nvSpPr>
          <p:cNvPr id="12" name="Google Shape;233;p11">
            <a:extLst>
              <a:ext uri="{FF2B5EF4-FFF2-40B4-BE49-F238E27FC236}">
                <a16:creationId xmlns:a16="http://schemas.microsoft.com/office/drawing/2014/main" id="{F54D97F2-FD1F-42A7-833D-7B7CD65287A0}"/>
              </a:ext>
            </a:extLst>
          </p:cNvPr>
          <p:cNvSpPr/>
          <p:nvPr/>
        </p:nvSpPr>
        <p:spPr>
          <a:xfrm>
            <a:off x="1355349" y="6047954"/>
            <a:ext cx="6432968" cy="239227"/>
          </a:xfrm>
          <a:prstGeom prst="wedgeRoundRectCallout">
            <a:avLst>
              <a:gd name="adj1" fmla="val -26373"/>
              <a:gd name="adj2" fmla="val 2121"/>
              <a:gd name="adj3" fmla="val 16667"/>
            </a:avLst>
          </a:prstGeom>
          <a:gradFill>
            <a:gsLst>
              <a:gs pos="0">
                <a:srgbClr val="FFD85F"/>
              </a:gs>
              <a:gs pos="100000">
                <a:srgbClr val="FFF683"/>
              </a:gs>
            </a:gsLst>
            <a:lin ang="16200000" scaled="0"/>
          </a:gradFill>
          <a:ln w="9525" cap="flat" cmpd="sng">
            <a:solidFill>
              <a:srgbClr val="FBCD6D"/>
            </a:solidFill>
            <a:prstDash val="solid"/>
            <a:round/>
            <a:headEnd type="none" w="sm" len="sm"/>
            <a:tailEnd type="none" w="sm" len="sm"/>
          </a:ln>
        </p:spPr>
        <p:txBody>
          <a:bodyPr spcFirstLastPara="1" wrap="square" lIns="45700" tIns="45700" rIns="0" bIns="45700" anchor="ctr" anchorCtr="0">
            <a:noAutofit/>
          </a:bodyPr>
          <a:lstStyle/>
          <a:p>
            <a:pPr lvl="0" algn="ctr"/>
            <a:r>
              <a:rPr lang="en-US" sz="1200" dirty="0">
                <a:solidFill>
                  <a:srgbClr val="000000"/>
                </a:solidFill>
                <a:ea typeface="Calibri"/>
                <a:cs typeface="Calibri"/>
                <a:sym typeface="Calibri"/>
              </a:rPr>
              <a:t>Tremendous amount of work with these installs. Remaining updates non-critical for T2O.</a:t>
            </a:r>
          </a:p>
        </p:txBody>
      </p:sp>
      <p:graphicFrame>
        <p:nvGraphicFramePr>
          <p:cNvPr id="13" name="Table 12">
            <a:extLst>
              <a:ext uri="{FF2B5EF4-FFF2-40B4-BE49-F238E27FC236}">
                <a16:creationId xmlns:a16="http://schemas.microsoft.com/office/drawing/2014/main" id="{09428166-3C66-4B3A-B41D-368B03F8D3E4}"/>
              </a:ext>
            </a:extLst>
          </p:cNvPr>
          <p:cNvGraphicFramePr>
            <a:graphicFrameLocks noGrp="1"/>
          </p:cNvGraphicFramePr>
          <p:nvPr>
            <p:extLst>
              <p:ext uri="{D42A27DB-BD31-4B8C-83A1-F6EECF244321}">
                <p14:modId xmlns:p14="http://schemas.microsoft.com/office/powerpoint/2010/main" val="3396750544"/>
              </p:ext>
            </p:extLst>
          </p:nvPr>
        </p:nvGraphicFramePr>
        <p:xfrm>
          <a:off x="536240" y="1209828"/>
          <a:ext cx="8066773" cy="4454127"/>
        </p:xfrm>
        <a:graphic>
          <a:graphicData uri="http://schemas.openxmlformats.org/drawingml/2006/table">
            <a:tbl>
              <a:tblPr/>
              <a:tblGrid>
                <a:gridCol w="1458358">
                  <a:extLst>
                    <a:ext uri="{9D8B030D-6E8A-4147-A177-3AD203B41FA5}">
                      <a16:colId xmlns:a16="http://schemas.microsoft.com/office/drawing/2014/main" val="2311511629"/>
                    </a:ext>
                  </a:extLst>
                </a:gridCol>
                <a:gridCol w="1458358">
                  <a:extLst>
                    <a:ext uri="{9D8B030D-6E8A-4147-A177-3AD203B41FA5}">
                      <a16:colId xmlns:a16="http://schemas.microsoft.com/office/drawing/2014/main" val="1197134264"/>
                    </a:ext>
                  </a:extLst>
                </a:gridCol>
                <a:gridCol w="1556896">
                  <a:extLst>
                    <a:ext uri="{9D8B030D-6E8A-4147-A177-3AD203B41FA5}">
                      <a16:colId xmlns:a16="http://schemas.microsoft.com/office/drawing/2014/main" val="1670629739"/>
                    </a:ext>
                  </a:extLst>
                </a:gridCol>
                <a:gridCol w="3593161">
                  <a:extLst>
                    <a:ext uri="{9D8B030D-6E8A-4147-A177-3AD203B41FA5}">
                      <a16:colId xmlns:a16="http://schemas.microsoft.com/office/drawing/2014/main" val="4085160725"/>
                    </a:ext>
                  </a:extLst>
                </a:gridCol>
              </a:tblGrid>
              <a:tr h="664324">
                <a:tc>
                  <a:txBody>
                    <a:bodyPr/>
                    <a:lstStyle/>
                    <a:p>
                      <a:pPr algn="ctr" rtl="0" fontAlgn="ctr">
                        <a:spcBef>
                          <a:spcPts val="0"/>
                        </a:spcBef>
                        <a:spcAft>
                          <a:spcPts val="0"/>
                        </a:spcAft>
                      </a:pPr>
                      <a:r>
                        <a:rPr lang="en-US" sz="1400" b="1" dirty="0">
                          <a:effectLst/>
                          <a:latin typeface="+mn-lt"/>
                        </a:rPr>
                        <a:t>PRO Release Number</a:t>
                      </a:r>
                    </a:p>
                  </a:txBody>
                  <a:tcPr marL="85409" marR="85409" marT="85409" marB="8540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dirty="0">
                          <a:solidFill>
                            <a:schemeClr val="tx1"/>
                          </a:solidFill>
                          <a:effectLst/>
                          <a:latin typeface="+mn-lt"/>
                        </a:rPr>
                        <a:t>Delivery Date</a:t>
                      </a:r>
                      <a:endParaRPr lang="en-US" sz="1400" dirty="0">
                        <a:solidFill>
                          <a:schemeClr val="tx1"/>
                        </a:solidFill>
                        <a:effectLst/>
                        <a:latin typeface="+mn-lt"/>
                      </a:endParaRPr>
                    </a:p>
                  </a:txBody>
                  <a:tcPr marL="85409" marR="85409" marT="85409" marB="8540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dirty="0">
                          <a:solidFill>
                            <a:schemeClr val="tx1"/>
                          </a:solidFill>
                          <a:effectLst/>
                          <a:latin typeface="+mn-lt"/>
                        </a:rPr>
                        <a:t>Promotion Date</a:t>
                      </a:r>
                      <a:endParaRPr lang="en-US" sz="1400" dirty="0">
                        <a:solidFill>
                          <a:schemeClr val="tx1"/>
                        </a:solidFill>
                        <a:effectLst/>
                        <a:latin typeface="+mn-lt"/>
                      </a:endParaRPr>
                    </a:p>
                  </a:txBody>
                  <a:tcPr marL="85409" marR="85409" marT="85409" marB="8540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dirty="0">
                          <a:solidFill>
                            <a:srgbClr val="000000"/>
                          </a:solidFill>
                          <a:effectLst/>
                          <a:latin typeface="+mn-lt"/>
                        </a:rPr>
                        <a:t>Actual/Planned Content </a:t>
                      </a:r>
                      <a:endParaRPr lang="en-US" sz="1400" dirty="0">
                        <a:effectLst/>
                        <a:latin typeface="+mn-lt"/>
                      </a:endParaRPr>
                    </a:p>
                    <a:p>
                      <a:pPr algn="ctr" rtl="0" fontAlgn="ctr">
                        <a:spcBef>
                          <a:spcPts val="0"/>
                        </a:spcBef>
                        <a:spcAft>
                          <a:spcPts val="0"/>
                        </a:spcAft>
                      </a:pPr>
                      <a:r>
                        <a:rPr lang="en-US" sz="1200" b="0" i="0" u="none" strike="noStrike" dirty="0">
                          <a:solidFill>
                            <a:srgbClr val="000000"/>
                          </a:solidFill>
                          <a:effectLst/>
                          <a:latin typeface="+mn-lt"/>
                        </a:rPr>
                        <a:t>(GOES-18 unless noted)</a:t>
                      </a:r>
                      <a:endParaRPr lang="en-US" sz="1200" b="0" dirty="0">
                        <a:effectLst/>
                        <a:latin typeface="+mn-lt"/>
                      </a:endParaRPr>
                    </a:p>
                  </a:txBody>
                  <a:tcPr marL="85409" marR="85409" marT="85409" marB="8540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87947285"/>
                  </a:ext>
                </a:extLst>
              </a:tr>
              <a:tr h="799434">
                <a:tc>
                  <a:txBody>
                    <a:bodyPr/>
                    <a:lstStyle/>
                    <a:p>
                      <a:pPr rtl="0" fontAlgn="ctr">
                        <a:spcBef>
                          <a:spcPts val="0"/>
                        </a:spcBef>
                        <a:spcAft>
                          <a:spcPts val="0"/>
                        </a:spcAft>
                      </a:pPr>
                      <a:r>
                        <a:rPr lang="en-US" sz="1400" b="1" i="0" u="none" strike="noStrike" dirty="0">
                          <a:solidFill>
                            <a:srgbClr val="000000"/>
                          </a:solidFill>
                          <a:effectLst/>
                          <a:latin typeface="+mn-lt"/>
                        </a:rPr>
                        <a:t>PR.09.08.38</a:t>
                      </a:r>
                      <a:endParaRPr lang="en-US" sz="1400" dirty="0">
                        <a:effectLst/>
                        <a:latin typeface="+mn-lt"/>
                      </a:endParaRPr>
                    </a:p>
                  </a:txBody>
                  <a:tcPr marL="47625" marR="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US" sz="1200" dirty="0">
                          <a:effectLst/>
                          <a:latin typeface="+mn-lt"/>
                        </a:rPr>
                        <a:t>10/21/22</a:t>
                      </a:r>
                    </a:p>
                  </a:txBody>
                  <a:tcPr marL="85409" marR="85409" marT="85409" marB="8540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US" sz="1200" dirty="0">
                          <a:effectLst/>
                          <a:latin typeface="+mn-lt"/>
                        </a:rPr>
                        <a:t>11/01/22</a:t>
                      </a:r>
                    </a:p>
                  </a:txBody>
                  <a:tcPr marL="85409" marR="85409" marT="85409" marB="8540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rtl="0"/>
                      <a:r>
                        <a:rPr lang="en-US" sz="1200" b="0" i="0" u="none" strike="noStrike" kern="1200" dirty="0">
                          <a:solidFill>
                            <a:schemeClr val="tx1"/>
                          </a:solidFill>
                          <a:effectLst/>
                          <a:latin typeface="+mn-lt"/>
                          <a:ea typeface="+mn-ea"/>
                          <a:cs typeface="+mn-cs"/>
                        </a:rPr>
                        <a:t>MAG rev C (</a:t>
                      </a:r>
                      <a:r>
                        <a:rPr lang="en-US" sz="1200" b="0" i="0" u="none" strike="noStrike" kern="1200" dirty="0" err="1">
                          <a:solidFill>
                            <a:schemeClr val="tx1"/>
                          </a:solidFill>
                          <a:effectLst/>
                          <a:latin typeface="+mn-lt"/>
                          <a:ea typeface="+mn-ea"/>
                          <a:cs typeface="+mn-cs"/>
                        </a:rPr>
                        <a:t>arcjet</a:t>
                      </a:r>
                      <a:r>
                        <a:rPr lang="en-US" sz="1200" b="0" i="0" u="none" strike="noStrike" kern="1200" dirty="0">
                          <a:solidFill>
                            <a:schemeClr val="tx1"/>
                          </a:solidFill>
                          <a:effectLst/>
                          <a:latin typeface="+mn-lt"/>
                          <a:ea typeface="+mn-ea"/>
                          <a:cs typeface="+mn-cs"/>
                        </a:rPr>
                        <a:t> correction)</a:t>
                      </a:r>
                      <a:endParaRPr lang="en-US" sz="1200" b="0" dirty="0">
                        <a:effectLst/>
                        <a:latin typeface="+mn-lt"/>
                      </a:endParaRPr>
                    </a:p>
                    <a:p>
                      <a:pPr rtl="0"/>
                      <a:r>
                        <a:rPr lang="en-US" sz="1200" b="0" i="0" u="none" strike="noStrike" kern="1200" dirty="0">
                          <a:solidFill>
                            <a:schemeClr val="tx1"/>
                          </a:solidFill>
                          <a:effectLst/>
                          <a:latin typeface="+mn-lt"/>
                          <a:ea typeface="+mn-ea"/>
                          <a:cs typeface="+mn-cs"/>
                        </a:rPr>
                        <a:t>SEISS MPS-Lo (NCEI)</a:t>
                      </a:r>
                      <a:endParaRPr lang="en-US" sz="1200" b="0" dirty="0">
                        <a:effectLst/>
                        <a:latin typeface="+mn-lt"/>
                      </a:endParaRPr>
                    </a:p>
                    <a:p>
                      <a:pPr rtl="0"/>
                      <a:r>
                        <a:rPr lang="en-US" sz="1200" b="0" i="0" u="none" strike="noStrike" kern="1200" dirty="0">
                          <a:solidFill>
                            <a:schemeClr val="tx1"/>
                          </a:solidFill>
                          <a:effectLst/>
                          <a:latin typeface="+mn-lt"/>
                          <a:ea typeface="+mn-ea"/>
                          <a:cs typeface="+mn-cs"/>
                        </a:rPr>
                        <a:t>GLM CDRL79 rev F</a:t>
                      </a:r>
                      <a:endParaRPr lang="en-US" sz="1200" b="0" dirty="0">
                        <a:effectLst/>
                        <a:latin typeface="+mn-lt"/>
                      </a:endParaRPr>
                    </a:p>
                  </a:txBody>
                  <a:tcPr marL="85409" marR="85409" marT="85409" marB="8540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7225263"/>
                  </a:ext>
                </a:extLst>
              </a:tr>
              <a:tr h="338682">
                <a:tc>
                  <a:txBody>
                    <a:bodyPr/>
                    <a:lstStyle/>
                    <a:p>
                      <a:pPr rtl="0" fontAlgn="ctr">
                        <a:spcBef>
                          <a:spcPts val="0"/>
                        </a:spcBef>
                        <a:spcAft>
                          <a:spcPts val="0"/>
                        </a:spcAft>
                      </a:pPr>
                      <a:r>
                        <a:rPr lang="en-US" sz="1400" b="1" i="0" u="none" strike="noStrike" dirty="0">
                          <a:solidFill>
                            <a:srgbClr val="000000"/>
                          </a:solidFill>
                          <a:effectLst/>
                          <a:latin typeface="+mn-lt"/>
                        </a:rPr>
                        <a:t>PR.09.08.39</a:t>
                      </a:r>
                      <a:endParaRPr lang="en-US" sz="1400" dirty="0">
                        <a:effectLst/>
                        <a:latin typeface="+mn-lt"/>
                      </a:endParaRPr>
                    </a:p>
                  </a:txBody>
                  <a:tcPr marL="47625" marR="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US" sz="1200" b="0" i="0" u="none" strike="noStrike" dirty="0">
                          <a:solidFill>
                            <a:srgbClr val="000000"/>
                          </a:solidFill>
                          <a:effectLst/>
                          <a:latin typeface="+mn-lt"/>
                        </a:rPr>
                        <a:t>11/07/22</a:t>
                      </a:r>
                      <a:endParaRPr lang="en-US" sz="1200" dirty="0">
                        <a:effectLst/>
                        <a:latin typeface="+mn-lt"/>
                      </a:endParaRPr>
                    </a:p>
                  </a:txBody>
                  <a:tcPr marL="47625" marR="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US" sz="1200" b="0" i="0" u="none" strike="noStrike" dirty="0">
                          <a:solidFill>
                            <a:srgbClr val="000000"/>
                          </a:solidFill>
                          <a:effectLst/>
                          <a:latin typeface="+mn-lt"/>
                        </a:rPr>
                        <a:t>11/10/22</a:t>
                      </a:r>
                      <a:endParaRPr lang="en-US" sz="1200" dirty="0">
                        <a:effectLst/>
                        <a:latin typeface="+mn-lt"/>
                      </a:endParaRPr>
                    </a:p>
                  </a:txBody>
                  <a:tcPr marL="47625" marR="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rtl="0" fontAlgn="ctr">
                        <a:spcBef>
                          <a:spcPts val="0"/>
                        </a:spcBef>
                        <a:spcAft>
                          <a:spcPts val="0"/>
                        </a:spcAft>
                      </a:pPr>
                      <a:r>
                        <a:rPr lang="en-US" sz="1200" b="0" i="0" u="none" strike="noStrike" dirty="0">
                          <a:solidFill>
                            <a:srgbClr val="000000"/>
                          </a:solidFill>
                          <a:effectLst/>
                          <a:latin typeface="+mn-lt"/>
                        </a:rPr>
                        <a:t>SEISS EHIS CDRL79</a:t>
                      </a:r>
                      <a:endParaRPr lang="en-US" sz="1200" dirty="0">
                        <a:effectLst/>
                        <a:latin typeface="+mn-lt"/>
                      </a:endParaRPr>
                    </a:p>
                  </a:txBody>
                  <a:tcPr marL="47625" marR="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000437"/>
                  </a:ext>
                </a:extLst>
              </a:tr>
              <a:tr h="491089">
                <a:tc>
                  <a:txBody>
                    <a:bodyPr/>
                    <a:lstStyle/>
                    <a:p>
                      <a:pPr rtl="0" fontAlgn="ctr">
                        <a:spcBef>
                          <a:spcPts val="0"/>
                        </a:spcBef>
                        <a:spcAft>
                          <a:spcPts val="0"/>
                        </a:spcAft>
                      </a:pPr>
                      <a:r>
                        <a:rPr lang="en-US" sz="1400" b="1" i="0" u="none" strike="noStrike" dirty="0">
                          <a:solidFill>
                            <a:srgbClr val="000000"/>
                          </a:solidFill>
                          <a:effectLst/>
                          <a:latin typeface="+mn-lt"/>
                        </a:rPr>
                        <a:t>PR.11.02.01</a:t>
                      </a:r>
                      <a:endParaRPr lang="en-US" sz="1400" dirty="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US" sz="1200" b="0" i="0" u="none" strike="noStrike" dirty="0">
                          <a:solidFill>
                            <a:srgbClr val="000000"/>
                          </a:solidFill>
                          <a:effectLst/>
                          <a:latin typeface="+mn-lt"/>
                        </a:rPr>
                        <a:t>12/08/22</a:t>
                      </a:r>
                      <a:endParaRPr lang="en-US" sz="1200" dirty="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r>
                        <a:rPr lang="en-US" sz="1200" b="0" i="0" u="none" strike="noStrike" dirty="0">
                          <a:solidFill>
                            <a:srgbClr val="000000"/>
                          </a:solidFill>
                          <a:effectLst/>
                          <a:latin typeface="+mn-lt"/>
                        </a:rPr>
                        <a:t>12/14/22</a:t>
                      </a:r>
                      <a:endParaRPr lang="en-US" sz="1200" dirty="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rtl="0" fontAlgn="ctr">
                        <a:spcBef>
                          <a:spcPts val="0"/>
                        </a:spcBef>
                        <a:spcAft>
                          <a:spcPts val="0"/>
                        </a:spcAft>
                      </a:pPr>
                      <a:r>
                        <a:rPr lang="en-US" sz="1200" b="0" i="0" u="none" strike="noStrike" dirty="0">
                          <a:solidFill>
                            <a:srgbClr val="000000"/>
                          </a:solidFill>
                          <a:effectLst/>
                          <a:latin typeface="+mn-lt"/>
                        </a:rPr>
                        <a:t>ABI CDRL79 rev H (RDP update)</a:t>
                      </a:r>
                      <a:endParaRPr lang="en-US" sz="1200" dirty="0">
                        <a:effectLst/>
                        <a:latin typeface="+mn-lt"/>
                      </a:endParaRPr>
                    </a:p>
                    <a:p>
                      <a:pPr rtl="0" fontAlgn="ctr">
                        <a:spcBef>
                          <a:spcPts val="0"/>
                        </a:spcBef>
                        <a:spcAft>
                          <a:spcPts val="0"/>
                        </a:spcAft>
                      </a:pPr>
                      <a:r>
                        <a:rPr lang="en-US" sz="1200" b="0" i="0" u="none" strike="noStrike" dirty="0">
                          <a:solidFill>
                            <a:srgbClr val="000000"/>
                          </a:solidFill>
                          <a:effectLst/>
                          <a:latin typeface="+mn-lt"/>
                        </a:rPr>
                        <a:t>EXIS CDRL79 rev D</a:t>
                      </a:r>
                      <a:endParaRPr lang="en-US" sz="1200" dirty="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3321065"/>
                  </a:ext>
                </a:extLst>
              </a:tr>
              <a:tr h="369817">
                <a:tc>
                  <a:txBody>
                    <a:bodyPr/>
                    <a:lstStyle/>
                    <a:p>
                      <a:pPr rtl="0" fontAlgn="ctr">
                        <a:spcBef>
                          <a:spcPts val="0"/>
                        </a:spcBef>
                        <a:spcAft>
                          <a:spcPts val="0"/>
                        </a:spcAft>
                      </a:pPr>
                      <a:r>
                        <a:rPr lang="en-US" sz="1400" b="1" i="0" u="none" strike="noStrike" dirty="0">
                          <a:solidFill>
                            <a:srgbClr val="000000"/>
                          </a:solidFill>
                          <a:effectLst/>
                          <a:latin typeface="+mn-lt"/>
                        </a:rPr>
                        <a:t>PR.11.02.02</a:t>
                      </a:r>
                      <a:endParaRPr lang="en-US" sz="1400" dirty="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0" i="0" u="none" strike="noStrike" dirty="0">
                          <a:solidFill>
                            <a:srgbClr val="000000"/>
                          </a:solidFill>
                          <a:effectLst/>
                          <a:latin typeface="+mn-lt"/>
                        </a:rPr>
                        <a:t>12/21/22</a:t>
                      </a:r>
                      <a:endParaRPr lang="en-US" sz="1200" dirty="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0" i="0" u="none" strike="noStrike" dirty="0">
                          <a:solidFill>
                            <a:srgbClr val="000000"/>
                          </a:solidFill>
                          <a:effectLst/>
                          <a:latin typeface="+mn-lt"/>
                        </a:rPr>
                        <a:t>12/22/22</a:t>
                      </a:r>
                      <a:endParaRPr lang="en-US" sz="1200" dirty="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rtl="0" fontAlgn="ctr">
                        <a:spcBef>
                          <a:spcPts val="0"/>
                        </a:spcBef>
                        <a:spcAft>
                          <a:spcPts val="0"/>
                        </a:spcAft>
                      </a:pPr>
                      <a:r>
                        <a:rPr lang="en-US" sz="1200" b="0" i="0" u="none" strike="noStrike" dirty="0">
                          <a:solidFill>
                            <a:srgbClr val="000000"/>
                          </a:solidFill>
                          <a:effectLst/>
                          <a:latin typeface="+mn-lt"/>
                        </a:rPr>
                        <a:t>ABI CDRL79 rev J (RDP update)</a:t>
                      </a:r>
                      <a:endParaRPr lang="en-US" sz="1200" dirty="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548758180"/>
                  </a:ext>
                </a:extLst>
              </a:tr>
              <a:tr h="491089">
                <a:tc>
                  <a:txBody>
                    <a:bodyPr/>
                    <a:lstStyle/>
                    <a:p>
                      <a:pPr rtl="0" fontAlgn="ctr">
                        <a:spcBef>
                          <a:spcPts val="0"/>
                        </a:spcBef>
                        <a:spcAft>
                          <a:spcPts val="0"/>
                        </a:spcAft>
                      </a:pPr>
                      <a:r>
                        <a:rPr lang="en-US" sz="1400" b="1" i="0" u="none" strike="noStrike" dirty="0">
                          <a:solidFill>
                            <a:srgbClr val="000000"/>
                          </a:solidFill>
                          <a:effectLst/>
                          <a:latin typeface="+mn-lt"/>
                        </a:rPr>
                        <a:t>PR.11.04.01</a:t>
                      </a:r>
                      <a:endParaRPr lang="en-US" sz="1400" dirty="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0" i="0" u="none" strike="noStrike">
                          <a:solidFill>
                            <a:srgbClr val="000000"/>
                          </a:solidFill>
                          <a:effectLst/>
                          <a:latin typeface="+mn-lt"/>
                        </a:rPr>
                        <a:t>01/19/23</a:t>
                      </a:r>
                      <a:endParaRPr lang="en-US" sz="120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0" i="0" u="none" strike="noStrike" dirty="0">
                          <a:solidFill>
                            <a:srgbClr val="000000"/>
                          </a:solidFill>
                          <a:effectLst/>
                          <a:latin typeface="+mn-lt"/>
                        </a:rPr>
                        <a:t>02/09/23</a:t>
                      </a:r>
                      <a:endParaRPr lang="en-US" sz="1200" dirty="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rtl="0" fontAlgn="ctr">
                        <a:spcBef>
                          <a:spcPts val="0"/>
                        </a:spcBef>
                        <a:spcAft>
                          <a:spcPts val="0"/>
                        </a:spcAft>
                      </a:pPr>
                      <a:r>
                        <a:rPr lang="en-US" sz="1200" b="0" i="0" u="none" strike="noStrike" dirty="0">
                          <a:solidFill>
                            <a:srgbClr val="000000"/>
                          </a:solidFill>
                          <a:effectLst/>
                          <a:latin typeface="+mn-lt"/>
                        </a:rPr>
                        <a:t>EXIS CDRL79 rev Q (G16)</a:t>
                      </a:r>
                      <a:endParaRPr lang="en-US" sz="1200" dirty="0">
                        <a:effectLst/>
                        <a:latin typeface="+mn-lt"/>
                      </a:endParaRPr>
                    </a:p>
                    <a:p>
                      <a:pPr rtl="0" fontAlgn="ctr">
                        <a:spcBef>
                          <a:spcPts val="0"/>
                        </a:spcBef>
                        <a:spcAft>
                          <a:spcPts val="0"/>
                        </a:spcAft>
                      </a:pPr>
                      <a:r>
                        <a:rPr lang="en-US" sz="1200" b="0" i="0" u="none" strike="noStrike" dirty="0">
                          <a:solidFill>
                            <a:srgbClr val="000000"/>
                          </a:solidFill>
                          <a:effectLst/>
                          <a:latin typeface="+mn-lt"/>
                        </a:rPr>
                        <a:t>ABI and GLM updates for storage slot (G17)</a:t>
                      </a:r>
                      <a:endParaRPr lang="en-US" sz="1200" dirty="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542430365"/>
                  </a:ext>
                </a:extLst>
              </a:tr>
              <a:tr h="508023">
                <a:tc>
                  <a:txBody>
                    <a:bodyPr/>
                    <a:lstStyle/>
                    <a:p>
                      <a:pPr rtl="0" fontAlgn="ctr">
                        <a:spcBef>
                          <a:spcPts val="0"/>
                        </a:spcBef>
                        <a:spcAft>
                          <a:spcPts val="0"/>
                        </a:spcAft>
                      </a:pPr>
                      <a:r>
                        <a:rPr lang="en-US" sz="1400" b="1" i="0" u="none" strike="noStrike" dirty="0">
                          <a:solidFill>
                            <a:srgbClr val="000000"/>
                          </a:solidFill>
                          <a:effectLst/>
                          <a:latin typeface="+mn-lt"/>
                        </a:rPr>
                        <a:t>PR.11.04.02</a:t>
                      </a:r>
                      <a:endParaRPr lang="en-US" sz="1400" dirty="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0" i="0" u="none" strike="noStrike">
                          <a:solidFill>
                            <a:srgbClr val="000000"/>
                          </a:solidFill>
                          <a:effectLst/>
                          <a:latin typeface="+mn-lt"/>
                        </a:rPr>
                        <a:t>2/10/23</a:t>
                      </a:r>
                      <a:endParaRPr lang="en-US" sz="1200">
                        <a:effectLst/>
                        <a:latin typeface="+mn-lt"/>
                      </a:endParaRPr>
                    </a:p>
                  </a:txBody>
                  <a:tcPr marL="47625" marR="47625" marT="28575" marB="2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0" i="0" u="none" strike="noStrike">
                          <a:solidFill>
                            <a:srgbClr val="000000"/>
                          </a:solidFill>
                          <a:effectLst/>
                          <a:latin typeface="+mn-lt"/>
                        </a:rPr>
                        <a:t>02/15/23</a:t>
                      </a:r>
                      <a:endParaRPr lang="en-US" sz="1200">
                        <a:effectLst/>
                        <a:latin typeface="+mn-lt"/>
                      </a:endParaRPr>
                    </a:p>
                  </a:txBody>
                  <a:tcPr marL="47625" marR="47625" marT="28575" marB="2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rtl="0" fontAlgn="ctr">
                        <a:spcBef>
                          <a:spcPts val="0"/>
                        </a:spcBef>
                        <a:spcAft>
                          <a:spcPts val="0"/>
                        </a:spcAft>
                      </a:pPr>
                      <a:r>
                        <a:rPr lang="pt-BR" sz="1200" b="0" i="0" u="none" strike="noStrike" dirty="0">
                          <a:solidFill>
                            <a:srgbClr val="000000"/>
                          </a:solidFill>
                          <a:effectLst/>
                          <a:latin typeface="+mn-lt"/>
                        </a:rPr>
                        <a:t>EXIS CDRL79 rev O (G17)</a:t>
                      </a:r>
                      <a:endParaRPr lang="pt-BR" sz="1200" dirty="0">
                        <a:effectLst/>
                        <a:latin typeface="+mn-lt"/>
                      </a:endParaRPr>
                    </a:p>
                  </a:txBody>
                  <a:tcPr marL="47625" marR="47625" marT="28575" marB="2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869187356"/>
                  </a:ext>
                </a:extLst>
              </a:tr>
              <a:tr h="469921">
                <a:tc>
                  <a:txBody>
                    <a:bodyPr/>
                    <a:lstStyle/>
                    <a:p>
                      <a:pPr rtl="0" fontAlgn="ctr">
                        <a:spcBef>
                          <a:spcPts val="0"/>
                        </a:spcBef>
                        <a:spcAft>
                          <a:spcPts val="0"/>
                        </a:spcAft>
                      </a:pPr>
                      <a:r>
                        <a:rPr lang="en-US" sz="1400" b="1" i="0" u="none" strike="noStrike" dirty="0">
                          <a:solidFill>
                            <a:srgbClr val="000000"/>
                          </a:solidFill>
                          <a:effectLst/>
                          <a:latin typeface="+mn-lt"/>
                        </a:rPr>
                        <a:t>PR.11.04.03</a:t>
                      </a:r>
                      <a:endParaRPr lang="en-US" sz="1400" dirty="0">
                        <a:effectLst/>
                        <a:latin typeface="+mn-l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0" i="0" u="none" strike="noStrike">
                          <a:solidFill>
                            <a:srgbClr val="000000"/>
                          </a:solidFill>
                          <a:effectLst/>
                          <a:latin typeface="+mn-lt"/>
                        </a:rPr>
                        <a:t>2/2/23</a:t>
                      </a:r>
                      <a:endParaRPr lang="en-US" sz="1200">
                        <a:effectLst/>
                        <a:latin typeface="+mn-lt"/>
                      </a:endParaRPr>
                    </a:p>
                  </a:txBody>
                  <a:tcPr marL="47625" marR="47625" marT="28575" marB="2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0" i="0" u="none" strike="noStrike" dirty="0">
                          <a:solidFill>
                            <a:srgbClr val="000000"/>
                          </a:solidFill>
                          <a:effectLst/>
                          <a:latin typeface="+mn-lt"/>
                        </a:rPr>
                        <a:t>TBD</a:t>
                      </a:r>
                      <a:endParaRPr lang="en-US" sz="1200" dirty="0">
                        <a:effectLst/>
                        <a:latin typeface="+mn-lt"/>
                      </a:endParaRPr>
                    </a:p>
                  </a:txBody>
                  <a:tcPr marL="47625" marR="47625" marT="28575" marB="2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rtl="0" fontAlgn="ctr">
                        <a:spcBef>
                          <a:spcPts val="0"/>
                        </a:spcBef>
                        <a:spcAft>
                          <a:spcPts val="0"/>
                        </a:spcAft>
                      </a:pPr>
                      <a:r>
                        <a:rPr lang="en-US" sz="1200" b="0" i="0" u="none" strike="noStrike" dirty="0">
                          <a:solidFill>
                            <a:srgbClr val="000000"/>
                          </a:solidFill>
                          <a:effectLst/>
                          <a:latin typeface="+mn-lt"/>
                        </a:rPr>
                        <a:t>ABI VNIR k-coefficient update</a:t>
                      </a:r>
                      <a:endParaRPr lang="en-US" sz="1200" dirty="0">
                        <a:effectLst/>
                        <a:latin typeface="+mn-lt"/>
                      </a:endParaRPr>
                    </a:p>
                    <a:p>
                      <a:pPr rtl="0" fontAlgn="ctr">
                        <a:spcBef>
                          <a:spcPts val="0"/>
                        </a:spcBef>
                        <a:spcAft>
                          <a:spcPts val="0"/>
                        </a:spcAft>
                      </a:pPr>
                      <a:r>
                        <a:rPr lang="en-US" sz="1200" b="0" i="0" u="none" strike="noStrike" dirty="0">
                          <a:solidFill>
                            <a:srgbClr val="000000"/>
                          </a:solidFill>
                          <a:effectLst/>
                          <a:latin typeface="+mn-lt"/>
                        </a:rPr>
                        <a:t>ABI B1&amp;2 Q-coefficient update</a:t>
                      </a:r>
                      <a:endParaRPr lang="en-US" sz="1200" dirty="0">
                        <a:effectLst/>
                        <a:latin typeface="+mn-lt"/>
                      </a:endParaRPr>
                    </a:p>
                  </a:txBody>
                  <a:tcPr marL="47625" marR="47625" marT="28575" marB="2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671496349"/>
                  </a:ext>
                </a:extLst>
              </a:tr>
              <a:tr h="321748">
                <a:tc>
                  <a:txBody>
                    <a:bodyPr/>
                    <a:lstStyle/>
                    <a:p>
                      <a:pPr rtl="0" fontAlgn="ctr">
                        <a:spcBef>
                          <a:spcPts val="0"/>
                        </a:spcBef>
                        <a:spcAft>
                          <a:spcPts val="0"/>
                        </a:spcAft>
                      </a:pPr>
                      <a:r>
                        <a:rPr lang="en-US" sz="1400" b="1" i="0" u="none" strike="noStrike" dirty="0">
                          <a:solidFill>
                            <a:srgbClr val="000000"/>
                          </a:solidFill>
                          <a:effectLst/>
                          <a:latin typeface="Calibri" panose="020F0502020204030204" pitchFamily="34" charset="0"/>
                        </a:rPr>
                        <a:t>PR.11.04.04</a:t>
                      </a:r>
                      <a:endParaRPr lang="en-US" sz="1400" dirty="0">
                        <a:effectLst/>
                      </a:endParaRPr>
                    </a:p>
                  </a:txBody>
                  <a:tcPr marL="47625" marR="47625"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TBD</a:t>
                      </a:r>
                      <a:endParaRPr lang="en-US" sz="1200">
                        <a:effectLst/>
                      </a:endParaRPr>
                    </a:p>
                  </a:txBody>
                  <a:tcPr marL="47625" marR="47625" marT="28575" marB="2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TBD</a:t>
                      </a:r>
                      <a:endParaRPr lang="en-US" sz="1200">
                        <a:effectLst/>
                      </a:endParaRPr>
                    </a:p>
                  </a:txBody>
                  <a:tcPr marL="47625" marR="47625" marT="28575" marB="2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rtl="0" fontAlgn="ctr">
                        <a:spcBef>
                          <a:spcPts val="0"/>
                        </a:spcBef>
                        <a:spcAft>
                          <a:spcPts val="0"/>
                        </a:spcAft>
                      </a:pPr>
                      <a:r>
                        <a:rPr lang="en-US" sz="1200" b="0" i="0" u="none" strike="noStrike" dirty="0">
                          <a:solidFill>
                            <a:srgbClr val="000000"/>
                          </a:solidFill>
                          <a:effectLst/>
                          <a:latin typeface="Calibri" panose="020F0502020204030204" pitchFamily="34" charset="0"/>
                        </a:rPr>
                        <a:t>G16 &amp; G18 MPS-LO update (from NCEI)</a:t>
                      </a:r>
                      <a:endParaRPr lang="en-US" sz="1200" dirty="0">
                        <a:effectLst/>
                      </a:endParaRPr>
                    </a:p>
                  </a:txBody>
                  <a:tcPr marL="47625" marR="47625" marT="28575" marB="285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466322511"/>
                  </a:ext>
                </a:extLst>
              </a:tr>
            </a:tbl>
          </a:graphicData>
        </a:graphic>
      </p:graphicFrame>
    </p:spTree>
    <p:extLst>
      <p:ext uri="{BB962C8B-B14F-4D97-AF65-F5344CB8AC3E}">
        <p14:creationId xmlns:p14="http://schemas.microsoft.com/office/powerpoint/2010/main" val="2322616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73EA2A-4953-47BE-9F19-5E6F4DC135DB}"/>
              </a:ext>
            </a:extLst>
          </p:cNvPr>
          <p:cNvSpPr>
            <a:spLocks noGrp="1"/>
          </p:cNvSpPr>
          <p:nvPr>
            <p:ph type="title"/>
          </p:nvPr>
        </p:nvSpPr>
        <p:spPr/>
        <p:txBody>
          <a:bodyPr/>
          <a:lstStyle/>
          <a:p>
            <a:r>
              <a:rPr lang="en-US" dirty="0"/>
              <a:t>Why a Staggered Release &amp; Reversion?</a:t>
            </a:r>
          </a:p>
        </p:txBody>
      </p:sp>
      <p:sp>
        <p:nvSpPr>
          <p:cNvPr id="2" name="Slide Number Placeholder 1">
            <a:extLst>
              <a:ext uri="{FF2B5EF4-FFF2-40B4-BE49-F238E27FC236}">
                <a16:creationId xmlns:a16="http://schemas.microsoft.com/office/drawing/2014/main" id="{0931D595-BEF9-4845-AB2E-7DE3C64ED0BE}"/>
              </a:ext>
            </a:extLst>
          </p:cNvPr>
          <p:cNvSpPr>
            <a:spLocks noGrp="1"/>
          </p:cNvSpPr>
          <p:nvPr>
            <p:ph type="sldNum" sz="quarter" idx="12"/>
          </p:nvPr>
        </p:nvSpPr>
        <p:spPr/>
        <p:txBody>
          <a:bodyPr/>
          <a:lstStyle/>
          <a:p>
            <a:fld id="{97FA8124-9865-F141-9E48-75D99BBAEFD0}" type="slidenum">
              <a:rPr lang="en-US" smtClean="0"/>
              <a:pPr/>
              <a:t>14</a:t>
            </a:fld>
            <a:endParaRPr lang="en-US" dirty="0"/>
          </a:p>
        </p:txBody>
      </p:sp>
      <p:sp>
        <p:nvSpPr>
          <p:cNvPr id="3" name="Date Placeholder 2">
            <a:extLst>
              <a:ext uri="{FF2B5EF4-FFF2-40B4-BE49-F238E27FC236}">
                <a16:creationId xmlns:a16="http://schemas.microsoft.com/office/drawing/2014/main" id="{4B386782-BFF0-4D48-B8B3-4173A8FB9342}"/>
              </a:ext>
            </a:extLst>
          </p:cNvPr>
          <p:cNvSpPr>
            <a:spLocks noGrp="1"/>
          </p:cNvSpPr>
          <p:nvPr>
            <p:ph type="dt" sz="half" idx="2"/>
          </p:nvPr>
        </p:nvSpPr>
        <p:spPr/>
        <p:txBody>
          <a:bodyPr/>
          <a:lstStyle/>
          <a:p>
            <a:r>
              <a:rPr lang="en-US"/>
              <a:t>March 15, 2023</a:t>
            </a:r>
            <a:endParaRPr lang="en-US" dirty="0"/>
          </a:p>
        </p:txBody>
      </p:sp>
      <p:sp>
        <p:nvSpPr>
          <p:cNvPr id="6" name="Footer Placeholder 5">
            <a:extLst>
              <a:ext uri="{FF2B5EF4-FFF2-40B4-BE49-F238E27FC236}">
                <a16:creationId xmlns:a16="http://schemas.microsoft.com/office/drawing/2014/main" id="{043ABCCE-817E-44CB-B4E5-C9D2AA79399E}"/>
              </a:ext>
            </a:extLst>
          </p:cNvPr>
          <p:cNvSpPr>
            <a:spLocks noGrp="1"/>
          </p:cNvSpPr>
          <p:nvPr>
            <p:ph type="ftr" sz="quarter" idx="3"/>
          </p:nvPr>
        </p:nvSpPr>
        <p:spPr/>
        <p:txBody>
          <a:bodyPr/>
          <a:lstStyle/>
          <a:p>
            <a:r>
              <a:rPr lang="en-US"/>
              <a:t>Joint GRB-HRIT/EMWIN User Group Meeting</a:t>
            </a:r>
            <a:endParaRPr lang="en-US" dirty="0"/>
          </a:p>
        </p:txBody>
      </p:sp>
      <p:sp>
        <p:nvSpPr>
          <p:cNvPr id="7" name="Content Placeholder 7">
            <a:extLst>
              <a:ext uri="{FF2B5EF4-FFF2-40B4-BE49-F238E27FC236}">
                <a16:creationId xmlns:a16="http://schemas.microsoft.com/office/drawing/2014/main" id="{1E05A02D-2FC2-415D-996B-7E50766A720F}"/>
              </a:ext>
            </a:extLst>
          </p:cNvPr>
          <p:cNvSpPr txBox="1">
            <a:spLocks/>
          </p:cNvSpPr>
          <p:nvPr/>
        </p:nvSpPr>
        <p:spPr>
          <a:xfrm>
            <a:off x="228600" y="1203158"/>
            <a:ext cx="8686800" cy="5087914"/>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staggered release and roll-back are the </a:t>
            </a:r>
            <a:r>
              <a:rPr lang="en-US" sz="2000" u="sng" dirty="0"/>
              <a:t>realization of known and tolerable risk</a:t>
            </a:r>
            <a:r>
              <a:rPr lang="en-US" sz="2000" dirty="0"/>
              <a:t> associated with the schedule collision of split PLT, interleave, and server replacement which results in ground segment lane congestion &amp; closures</a:t>
            </a:r>
          </a:p>
          <a:p>
            <a:r>
              <a:rPr lang="en-US" sz="2000" dirty="0"/>
              <a:t>The rollout of DO.11 happens concurrently with ground segment server replacement activities</a:t>
            </a:r>
          </a:p>
          <a:p>
            <a:pPr lvl="1"/>
            <a:r>
              <a:rPr lang="en-US" sz="2000" dirty="0"/>
              <a:t>The server replacement schedule has been set in large part to accommodate GOES-18 split PLT and operational interleave</a:t>
            </a:r>
          </a:p>
          <a:p>
            <a:r>
              <a:rPr lang="en-US" sz="2000" dirty="0"/>
              <a:t>The server replacement schedule introduces build/site discontinuities, which the DO.11 rollout rides upon</a:t>
            </a:r>
          </a:p>
          <a:p>
            <a:r>
              <a:rPr lang="en-US" sz="2000" dirty="0"/>
              <a:t>Four WRs in DO.11, including 5 AWIPS imagery sector updates, are rolled back for the end of January and the month of February </a:t>
            </a:r>
          </a:p>
          <a:p>
            <a:r>
              <a:rPr lang="en-US" sz="2000" dirty="0"/>
              <a:t>Why not wait until after the server replacement? </a:t>
            </a:r>
          </a:p>
          <a:p>
            <a:pPr lvl="1"/>
            <a:r>
              <a:rPr lang="en-US" sz="2000" dirty="0"/>
              <a:t>The end of the ground segment’s L3Harris contract is nearing and proceeding allows a greater number of updates to be implemented.  Avoiding the rollback would necessitate an additional DO.11 patch and loss of DO.12 content  (e.g., fewer fixes overall).  </a:t>
            </a:r>
          </a:p>
        </p:txBody>
      </p:sp>
    </p:spTree>
    <p:extLst>
      <p:ext uri="{BB962C8B-B14F-4D97-AF65-F5344CB8AC3E}">
        <p14:creationId xmlns:p14="http://schemas.microsoft.com/office/powerpoint/2010/main" val="668711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FA873-A116-4976-85BC-FFD261C8E576}"/>
              </a:ext>
            </a:extLst>
          </p:cNvPr>
          <p:cNvSpPr>
            <a:spLocks noGrp="1"/>
          </p:cNvSpPr>
          <p:nvPr>
            <p:ph type="title"/>
          </p:nvPr>
        </p:nvSpPr>
        <p:spPr/>
        <p:txBody>
          <a:bodyPr/>
          <a:lstStyle/>
          <a:p>
            <a:r>
              <a:rPr lang="en-US" dirty="0"/>
              <a:t>DO.11.02.00 Science Content</a:t>
            </a:r>
          </a:p>
        </p:txBody>
      </p:sp>
      <p:sp>
        <p:nvSpPr>
          <p:cNvPr id="3" name="Slide Number Placeholder 2">
            <a:extLst>
              <a:ext uri="{FF2B5EF4-FFF2-40B4-BE49-F238E27FC236}">
                <a16:creationId xmlns:a16="http://schemas.microsoft.com/office/drawing/2014/main" id="{12D4DAFE-646E-4FBA-B4DE-A4944EB88CBA}"/>
              </a:ext>
            </a:extLst>
          </p:cNvPr>
          <p:cNvSpPr>
            <a:spLocks noGrp="1"/>
          </p:cNvSpPr>
          <p:nvPr>
            <p:ph type="sldNum" sz="quarter" idx="12"/>
          </p:nvPr>
        </p:nvSpPr>
        <p:spPr/>
        <p:txBody>
          <a:bodyPr/>
          <a:lstStyle/>
          <a:p>
            <a:fld id="{97FA8124-9865-F141-9E48-75D99BBAEFD0}" type="slidenum">
              <a:rPr lang="en-US" smtClean="0"/>
              <a:pPr/>
              <a:t>15</a:t>
            </a:fld>
            <a:endParaRPr lang="en-US" dirty="0"/>
          </a:p>
        </p:txBody>
      </p:sp>
      <p:sp>
        <p:nvSpPr>
          <p:cNvPr id="4" name="Date Placeholder 3">
            <a:extLst>
              <a:ext uri="{FF2B5EF4-FFF2-40B4-BE49-F238E27FC236}">
                <a16:creationId xmlns:a16="http://schemas.microsoft.com/office/drawing/2014/main" id="{5AFAD820-7A49-4483-B706-CDA2DCAF9DF8}"/>
              </a:ext>
            </a:extLst>
          </p:cNvPr>
          <p:cNvSpPr>
            <a:spLocks noGrp="1"/>
          </p:cNvSpPr>
          <p:nvPr>
            <p:ph type="dt" sz="half" idx="2"/>
          </p:nvPr>
        </p:nvSpPr>
        <p:spPr/>
        <p:txBody>
          <a:bodyPr/>
          <a:lstStyle/>
          <a:p>
            <a:r>
              <a:rPr lang="en-US"/>
              <a:t>March 15, 2023</a:t>
            </a:r>
            <a:endParaRPr lang="en-US" dirty="0"/>
          </a:p>
        </p:txBody>
      </p:sp>
      <p:sp>
        <p:nvSpPr>
          <p:cNvPr id="5" name="Footer Placeholder 4">
            <a:extLst>
              <a:ext uri="{FF2B5EF4-FFF2-40B4-BE49-F238E27FC236}">
                <a16:creationId xmlns:a16="http://schemas.microsoft.com/office/drawing/2014/main" id="{8739CA72-7FBD-43AF-A3FD-0E214146BFA6}"/>
              </a:ext>
            </a:extLst>
          </p:cNvPr>
          <p:cNvSpPr>
            <a:spLocks noGrp="1"/>
          </p:cNvSpPr>
          <p:nvPr>
            <p:ph type="ftr" sz="quarter" idx="3"/>
          </p:nvPr>
        </p:nvSpPr>
        <p:spPr/>
        <p:txBody>
          <a:bodyPr/>
          <a:lstStyle/>
          <a:p>
            <a:r>
              <a:rPr lang="en-US"/>
              <a:t>Joint GRB-HRIT/EMWIN User Group Meeting</a:t>
            </a:r>
            <a:endParaRPr lang="en-US" dirty="0"/>
          </a:p>
        </p:txBody>
      </p:sp>
      <p:graphicFrame>
        <p:nvGraphicFramePr>
          <p:cNvPr id="6" name="Table 5">
            <a:extLst>
              <a:ext uri="{FF2B5EF4-FFF2-40B4-BE49-F238E27FC236}">
                <a16:creationId xmlns:a16="http://schemas.microsoft.com/office/drawing/2014/main" id="{35038699-0EF8-4780-AC43-47BB31BFF31F}"/>
              </a:ext>
            </a:extLst>
          </p:cNvPr>
          <p:cNvGraphicFramePr>
            <a:graphicFrameLocks noGrp="1"/>
          </p:cNvGraphicFramePr>
          <p:nvPr>
            <p:extLst>
              <p:ext uri="{D42A27DB-BD31-4B8C-83A1-F6EECF244321}">
                <p14:modId xmlns:p14="http://schemas.microsoft.com/office/powerpoint/2010/main" val="1377876033"/>
              </p:ext>
            </p:extLst>
          </p:nvPr>
        </p:nvGraphicFramePr>
        <p:xfrm>
          <a:off x="470070" y="987515"/>
          <a:ext cx="8203851" cy="3657600"/>
        </p:xfrm>
        <a:graphic>
          <a:graphicData uri="http://schemas.openxmlformats.org/drawingml/2006/table">
            <a:tbl>
              <a:tblPr/>
              <a:tblGrid>
                <a:gridCol w="578838">
                  <a:extLst>
                    <a:ext uri="{9D8B030D-6E8A-4147-A177-3AD203B41FA5}">
                      <a16:colId xmlns:a16="http://schemas.microsoft.com/office/drawing/2014/main" val="4242935662"/>
                    </a:ext>
                  </a:extLst>
                </a:gridCol>
                <a:gridCol w="2428214">
                  <a:extLst>
                    <a:ext uri="{9D8B030D-6E8A-4147-A177-3AD203B41FA5}">
                      <a16:colId xmlns:a16="http://schemas.microsoft.com/office/drawing/2014/main" val="3144204510"/>
                    </a:ext>
                  </a:extLst>
                </a:gridCol>
                <a:gridCol w="2334127">
                  <a:extLst>
                    <a:ext uri="{9D8B030D-6E8A-4147-A177-3AD203B41FA5}">
                      <a16:colId xmlns:a16="http://schemas.microsoft.com/office/drawing/2014/main" val="3693075263"/>
                    </a:ext>
                  </a:extLst>
                </a:gridCol>
                <a:gridCol w="2862672">
                  <a:extLst>
                    <a:ext uri="{9D8B030D-6E8A-4147-A177-3AD203B41FA5}">
                      <a16:colId xmlns:a16="http://schemas.microsoft.com/office/drawing/2014/main" val="2527520958"/>
                    </a:ext>
                  </a:extLst>
                </a:gridCol>
              </a:tblGrid>
              <a:tr h="0">
                <a:tc>
                  <a:txBody>
                    <a:bodyPr/>
                    <a:lstStyle/>
                    <a:p>
                      <a:pPr algn="ctr"/>
                      <a:r>
                        <a:rPr lang="en-US" sz="1200" b="1" dirty="0">
                          <a:effectLst/>
                          <a:latin typeface="Arial" panose="020B0604020202020204" pitchFamily="34" charset="0"/>
                        </a:rPr>
                        <a:t>WR</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200" b="1" dirty="0">
                          <a:effectLst/>
                          <a:latin typeface="Arial" panose="020B0604020202020204" pitchFamily="34" charset="0"/>
                        </a:rPr>
                        <a:t>Description</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200" b="1" dirty="0">
                          <a:effectLst/>
                          <a:latin typeface="Arial" panose="020B0604020202020204" pitchFamily="34" charset="0"/>
                        </a:rPr>
                        <a:t>Comments</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200" b="1">
                          <a:effectLst/>
                          <a:latin typeface="Arial" panose="020B0604020202020204" pitchFamily="34" charset="0"/>
                        </a:rPr>
                        <a:t>Mitigation</a:t>
                      </a:r>
                      <a:endParaRPr lang="en-US" sz="280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9816434"/>
                  </a:ext>
                </a:extLst>
              </a:tr>
              <a:tr h="383396">
                <a:tc>
                  <a:txBody>
                    <a:bodyPr/>
                    <a:lstStyle/>
                    <a:p>
                      <a:r>
                        <a:rPr lang="en-US" sz="1200" dirty="0">
                          <a:effectLst/>
                          <a:latin typeface="Arial" panose="020B0604020202020204" pitchFamily="34" charset="0"/>
                        </a:rPr>
                        <a:t>8478</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200" dirty="0">
                          <a:effectLst/>
                          <a:latin typeface="Arial" panose="020B0604020202020204" pitchFamily="34" charset="0"/>
                        </a:rPr>
                        <a:t>Add GLM Flash Extent Density product</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200" dirty="0">
                          <a:effectLst/>
                          <a:latin typeface="Arial" panose="020B0604020202020204" pitchFamily="34" charset="0"/>
                        </a:rPr>
                        <a:t>GLM FED product will not be available during rollback period.</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200" dirty="0">
                          <a:effectLst/>
                          <a:latin typeface="Arial" panose="020B0604020202020204" pitchFamily="34" charset="0"/>
                        </a:rPr>
                        <a:t>GLM FED distribution over AWIPS will be disabled in DO.11 until the rollback period ends, but will be available via </a:t>
                      </a:r>
                      <a:r>
                        <a:rPr lang="en-US" sz="1200" dirty="0" err="1">
                          <a:effectLst/>
                          <a:latin typeface="Arial" panose="020B0604020202020204" pitchFamily="34" charset="0"/>
                        </a:rPr>
                        <a:t>LZSSc</a:t>
                      </a:r>
                      <a:r>
                        <a:rPr lang="en-US" sz="1200" dirty="0">
                          <a:effectLst/>
                          <a:latin typeface="Arial" panose="020B0604020202020204" pitchFamily="34" charset="0"/>
                        </a:rPr>
                        <a:t>.</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7789920"/>
                  </a:ext>
                </a:extLst>
              </a:tr>
              <a:tr h="383396">
                <a:tc>
                  <a:txBody>
                    <a:bodyPr/>
                    <a:lstStyle/>
                    <a:p>
                      <a:r>
                        <a:rPr lang="en-US" sz="1200" dirty="0">
                          <a:effectLst/>
                          <a:latin typeface="Arial" panose="020B0604020202020204" pitchFamily="34" charset="0"/>
                        </a:rPr>
                        <a:t>8299</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200" dirty="0">
                          <a:effectLst/>
                          <a:latin typeface="Arial" panose="020B0604020202020204" pitchFamily="34" charset="0"/>
                        </a:rPr>
                        <a:t>Adjust SCMI coverage parameters for NWS - ADR 1138</a:t>
                      </a: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200" dirty="0">
                          <a:effectLst/>
                          <a:latin typeface="Arial" panose="020B0604020202020204" pitchFamily="34" charset="0"/>
                        </a:rPr>
                        <a:t>Rollback will impact SCMI sector definitions and content.</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200" dirty="0">
                          <a:effectLst/>
                          <a:latin typeface="Arial" panose="020B0604020202020204" pitchFamily="34" charset="0"/>
                        </a:rPr>
                        <a:t>GOES-R / NWS coordinated mitigation needed.</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9439454"/>
                  </a:ext>
                </a:extLst>
              </a:tr>
              <a:tr h="383396">
                <a:tc>
                  <a:txBody>
                    <a:bodyPr/>
                    <a:lstStyle/>
                    <a:p>
                      <a:r>
                        <a:rPr lang="en-US" sz="1200" dirty="0">
                          <a:effectLst/>
                          <a:latin typeface="Arial" panose="020B0604020202020204" pitchFamily="34" charset="0"/>
                        </a:rPr>
                        <a:t>7579</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200" dirty="0">
                          <a:effectLst/>
                          <a:latin typeface="Arial" panose="020B0604020202020204" pitchFamily="34" charset="0"/>
                        </a:rPr>
                        <a:t>Add Helium data to SGPS Product - ADR 1025 - Fix fail</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200" dirty="0">
                          <a:effectLst/>
                          <a:latin typeface="Arial" panose="020B0604020202020204" pitchFamily="34" charset="0"/>
                        </a:rPr>
                        <a:t>Rollback will cause DQFs to return to "bad data" state</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200" dirty="0">
                          <a:effectLst/>
                          <a:latin typeface="Arial" panose="020B0604020202020204" pitchFamily="34" charset="0"/>
                        </a:rPr>
                        <a:t>Recommend maintaining current NCEI workaround (ignoring DQFs) until March 2023.</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3070468"/>
                  </a:ext>
                </a:extLst>
              </a:tr>
              <a:tr h="383396">
                <a:tc>
                  <a:txBody>
                    <a:bodyPr/>
                    <a:lstStyle/>
                    <a:p>
                      <a:r>
                        <a:rPr lang="en-US" sz="1200" dirty="0">
                          <a:effectLst/>
                          <a:latin typeface="Arial" panose="020B0604020202020204" pitchFamily="34" charset="0"/>
                        </a:rPr>
                        <a:t>6867</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200" dirty="0">
                          <a:effectLst/>
                          <a:latin typeface="Arial" panose="020B0604020202020204" pitchFamily="34" charset="0"/>
                        </a:rPr>
                        <a:t>SUVI GRB radiances have incorrect JPEG 2000 </a:t>
                      </a:r>
                      <a:r>
                        <a:rPr lang="en-US" sz="1200" dirty="0" err="1">
                          <a:effectLst/>
                          <a:latin typeface="Arial" panose="020B0604020202020204" pitchFamily="34" charset="0"/>
                        </a:rPr>
                        <a:t>sgnd</a:t>
                      </a:r>
                      <a:r>
                        <a:rPr lang="en-US" sz="1200" dirty="0">
                          <a:effectLst/>
                          <a:latin typeface="Arial" panose="020B0604020202020204" pitchFamily="34" charset="0"/>
                        </a:rPr>
                        <a:t> (signed) flag</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200" dirty="0">
                          <a:effectLst/>
                          <a:latin typeface="Arial" panose="020B0604020202020204" pitchFamily="34" charset="0"/>
                        </a:rPr>
                        <a:t>Rollback has minimal impact to GRB only.</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200" dirty="0">
                          <a:effectLst/>
                          <a:latin typeface="Arial" panose="020B0604020202020204" pitchFamily="34" charset="0"/>
                        </a:rPr>
                        <a:t>None needed. CSPP Geo technical staff confirms that their current workaround (ignoring the flag) is forward compatible with the DO.11 correction.</a:t>
                      </a:r>
                      <a:endParaRPr lang="en-US" sz="2800" dirty="0">
                        <a:effectLst/>
                        <a:latin typeface="Google Sans"/>
                      </a:endParaRPr>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66904413"/>
                  </a:ext>
                </a:extLst>
              </a:tr>
            </a:tbl>
          </a:graphicData>
        </a:graphic>
      </p:graphicFrame>
      <p:sp>
        <p:nvSpPr>
          <p:cNvPr id="7" name="Rectangle 6">
            <a:extLst>
              <a:ext uri="{FF2B5EF4-FFF2-40B4-BE49-F238E27FC236}">
                <a16:creationId xmlns:a16="http://schemas.microsoft.com/office/drawing/2014/main" id="{F3E27F34-35CE-4C4F-883D-DD7B72E7C876}"/>
              </a:ext>
            </a:extLst>
          </p:cNvPr>
          <p:cNvSpPr/>
          <p:nvPr/>
        </p:nvSpPr>
        <p:spPr>
          <a:xfrm>
            <a:off x="470069" y="4681211"/>
            <a:ext cx="8203851" cy="1754326"/>
          </a:xfrm>
          <a:prstGeom prst="rect">
            <a:avLst/>
          </a:prstGeom>
        </p:spPr>
        <p:txBody>
          <a:bodyPr wrap="square">
            <a:spAutoFit/>
          </a:bodyPr>
          <a:lstStyle/>
          <a:p>
            <a:r>
              <a:rPr lang="en-US" sz="1200" u="sng" dirty="0">
                <a:latin typeface="Arial" panose="020B0604020202020204" pitchFamily="34" charset="0"/>
                <a:cs typeface="Arial" panose="020B0604020202020204" pitchFamily="34" charset="0"/>
              </a:rPr>
              <a:t>Details for WR 8299</a:t>
            </a:r>
          </a:p>
          <a:p>
            <a:pPr marL="228600" indent="-228600">
              <a:buFont typeface="+mj-lt"/>
              <a:buAutoNum type="arabicPeriod"/>
            </a:pPr>
            <a:r>
              <a:rPr lang="en-US" sz="1200" dirty="0">
                <a:latin typeface="Arial" panose="020B0604020202020204" pitchFamily="34" charset="0"/>
                <a:cs typeface="Arial" panose="020B0604020202020204" pitchFamily="34" charset="0"/>
              </a:rPr>
              <a:t>Truncate the Full Disk (FD) sector, populating only the Northern Hemisphere (NH) portion. No changes are requested in Product Region Indicators or Data Short Names, which are to remain as FD names. The total number of tiles per band will be half of their previous value.</a:t>
            </a:r>
          </a:p>
          <a:p>
            <a:pPr marL="228600" indent="-228600">
              <a:buFont typeface="+mj-lt"/>
              <a:buAutoNum type="arabicPeriod"/>
            </a:pPr>
            <a:r>
              <a:rPr lang="en-US" sz="1200" dirty="0">
                <a:latin typeface="Arial" panose="020B0604020202020204" pitchFamily="34" charset="0"/>
                <a:cs typeface="Arial" panose="020B0604020202020204" pitchFamily="34" charset="0"/>
              </a:rPr>
              <a:t>Change band 13 (IR Window) in the NH sector to full (2 km) resolution.</a:t>
            </a:r>
          </a:p>
          <a:p>
            <a:pPr marL="228600" indent="-228600">
              <a:buFont typeface="+mj-lt"/>
              <a:buAutoNum type="arabicPeriod"/>
            </a:pPr>
            <a:r>
              <a:rPr lang="en-US" sz="1200" dirty="0">
                <a:latin typeface="Arial" panose="020B0604020202020204" pitchFamily="34" charset="0"/>
                <a:cs typeface="Arial" panose="020B0604020202020204" pitchFamily="34" charset="0"/>
              </a:rPr>
              <a:t>Remove the current "Hawaii Regional" sector, all bands (1-16)</a:t>
            </a:r>
          </a:p>
          <a:p>
            <a:pPr marL="228600" indent="-228600">
              <a:buFont typeface="+mj-lt"/>
              <a:buAutoNum type="arabicPeriod"/>
            </a:pPr>
            <a:r>
              <a:rPr lang="en-US" sz="1200" dirty="0">
                <a:latin typeface="Arial" panose="020B0604020202020204" pitchFamily="34" charset="0"/>
                <a:cs typeface="Arial" panose="020B0604020202020204" pitchFamily="34" charset="0"/>
              </a:rPr>
              <a:t>Add a new American Samoa sector, full (2 km) resolution band 13 only. Coverage region is approximately 5S - 25S, 170E(190W) - 160W.</a:t>
            </a:r>
          </a:p>
          <a:p>
            <a:pPr marL="228600" indent="-228600">
              <a:buFont typeface="+mj-lt"/>
              <a:buAutoNum type="arabicPeriod"/>
            </a:pPr>
            <a:r>
              <a:rPr lang="en-US" sz="1200" dirty="0">
                <a:latin typeface="Arial" panose="020B0604020202020204" pitchFamily="34" charset="0"/>
                <a:cs typeface="Arial" panose="020B0604020202020204" pitchFamily="34" charset="0"/>
              </a:rPr>
              <a:t>Remove bands 11, 12, 14 and 16 from the "Puerto Rico" sector.</a:t>
            </a:r>
          </a:p>
        </p:txBody>
      </p:sp>
    </p:spTree>
    <p:extLst>
      <p:ext uri="{BB962C8B-B14F-4D97-AF65-F5344CB8AC3E}">
        <p14:creationId xmlns:p14="http://schemas.microsoft.com/office/powerpoint/2010/main" val="3537506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991BD-EFEB-4B4C-AD30-B0AA93514B81}"/>
              </a:ext>
            </a:extLst>
          </p:cNvPr>
          <p:cNvSpPr>
            <a:spLocks noGrp="1"/>
          </p:cNvSpPr>
          <p:nvPr>
            <p:ph type="title"/>
          </p:nvPr>
        </p:nvSpPr>
        <p:spPr/>
        <p:txBody>
          <a:bodyPr/>
          <a:lstStyle/>
          <a:p>
            <a:r>
              <a:rPr lang="en-US" dirty="0"/>
              <a:t>DO.12.00.00 Science Content</a:t>
            </a:r>
          </a:p>
        </p:txBody>
      </p:sp>
      <p:sp>
        <p:nvSpPr>
          <p:cNvPr id="3" name="Slide Number Placeholder 2">
            <a:extLst>
              <a:ext uri="{FF2B5EF4-FFF2-40B4-BE49-F238E27FC236}">
                <a16:creationId xmlns:a16="http://schemas.microsoft.com/office/drawing/2014/main" id="{F16807A1-CF76-45AB-B02B-B4A635B5A637}"/>
              </a:ext>
            </a:extLst>
          </p:cNvPr>
          <p:cNvSpPr>
            <a:spLocks noGrp="1"/>
          </p:cNvSpPr>
          <p:nvPr>
            <p:ph type="sldNum" sz="quarter" idx="12"/>
          </p:nvPr>
        </p:nvSpPr>
        <p:spPr/>
        <p:txBody>
          <a:bodyPr/>
          <a:lstStyle/>
          <a:p>
            <a:fld id="{97FA8124-9865-F141-9E48-75D99BBAEFD0}" type="slidenum">
              <a:rPr lang="en-US" smtClean="0"/>
              <a:pPr/>
              <a:t>16</a:t>
            </a:fld>
            <a:endParaRPr lang="en-US" dirty="0"/>
          </a:p>
        </p:txBody>
      </p:sp>
      <p:sp>
        <p:nvSpPr>
          <p:cNvPr id="4" name="Date Placeholder 3">
            <a:extLst>
              <a:ext uri="{FF2B5EF4-FFF2-40B4-BE49-F238E27FC236}">
                <a16:creationId xmlns:a16="http://schemas.microsoft.com/office/drawing/2014/main" id="{EC045D67-9FCF-4A34-96D0-C9C3FE35E972}"/>
              </a:ext>
            </a:extLst>
          </p:cNvPr>
          <p:cNvSpPr>
            <a:spLocks noGrp="1"/>
          </p:cNvSpPr>
          <p:nvPr>
            <p:ph type="dt" sz="half" idx="2"/>
          </p:nvPr>
        </p:nvSpPr>
        <p:spPr/>
        <p:txBody>
          <a:bodyPr/>
          <a:lstStyle/>
          <a:p>
            <a:r>
              <a:rPr lang="en-US"/>
              <a:t>March 15, 2023</a:t>
            </a:r>
            <a:endParaRPr lang="en-US" dirty="0"/>
          </a:p>
        </p:txBody>
      </p:sp>
      <p:sp>
        <p:nvSpPr>
          <p:cNvPr id="5" name="Footer Placeholder 4">
            <a:extLst>
              <a:ext uri="{FF2B5EF4-FFF2-40B4-BE49-F238E27FC236}">
                <a16:creationId xmlns:a16="http://schemas.microsoft.com/office/drawing/2014/main" id="{E54C4BFD-0327-4173-A3C6-C3395AB2A344}"/>
              </a:ext>
            </a:extLst>
          </p:cNvPr>
          <p:cNvSpPr>
            <a:spLocks noGrp="1"/>
          </p:cNvSpPr>
          <p:nvPr>
            <p:ph type="ftr" sz="quarter" idx="3"/>
          </p:nvPr>
        </p:nvSpPr>
        <p:spPr/>
        <p:txBody>
          <a:bodyPr/>
          <a:lstStyle/>
          <a:p>
            <a:r>
              <a:rPr lang="en-US"/>
              <a:t>Joint GRB-HRIT/EMWIN User Group Meeting</a:t>
            </a:r>
            <a:endParaRPr lang="en-US" dirty="0"/>
          </a:p>
        </p:txBody>
      </p:sp>
      <p:graphicFrame>
        <p:nvGraphicFramePr>
          <p:cNvPr id="6" name="Table 5">
            <a:extLst>
              <a:ext uri="{FF2B5EF4-FFF2-40B4-BE49-F238E27FC236}">
                <a16:creationId xmlns:a16="http://schemas.microsoft.com/office/drawing/2014/main" id="{6088E592-676B-4C25-B9C6-402DDF468734}"/>
              </a:ext>
            </a:extLst>
          </p:cNvPr>
          <p:cNvGraphicFramePr>
            <a:graphicFrameLocks noGrp="1"/>
          </p:cNvGraphicFramePr>
          <p:nvPr>
            <p:extLst>
              <p:ext uri="{D42A27DB-BD31-4B8C-83A1-F6EECF244321}">
                <p14:modId xmlns:p14="http://schemas.microsoft.com/office/powerpoint/2010/main" val="1326795326"/>
              </p:ext>
            </p:extLst>
          </p:nvPr>
        </p:nvGraphicFramePr>
        <p:xfrm>
          <a:off x="89387" y="1272192"/>
          <a:ext cx="8945196" cy="4599432"/>
        </p:xfrm>
        <a:graphic>
          <a:graphicData uri="http://schemas.openxmlformats.org/drawingml/2006/table">
            <a:tbl>
              <a:tblPr/>
              <a:tblGrid>
                <a:gridCol w="348275">
                  <a:extLst>
                    <a:ext uri="{9D8B030D-6E8A-4147-A177-3AD203B41FA5}">
                      <a16:colId xmlns:a16="http://schemas.microsoft.com/office/drawing/2014/main" val="69409556"/>
                    </a:ext>
                  </a:extLst>
                </a:gridCol>
                <a:gridCol w="382953">
                  <a:extLst>
                    <a:ext uri="{9D8B030D-6E8A-4147-A177-3AD203B41FA5}">
                      <a16:colId xmlns:a16="http://schemas.microsoft.com/office/drawing/2014/main" val="4246616439"/>
                    </a:ext>
                  </a:extLst>
                </a:gridCol>
                <a:gridCol w="781539">
                  <a:extLst>
                    <a:ext uri="{9D8B030D-6E8A-4147-A177-3AD203B41FA5}">
                      <a16:colId xmlns:a16="http://schemas.microsoft.com/office/drawing/2014/main" val="220365806"/>
                    </a:ext>
                  </a:extLst>
                </a:gridCol>
                <a:gridCol w="3073348">
                  <a:extLst>
                    <a:ext uri="{9D8B030D-6E8A-4147-A177-3AD203B41FA5}">
                      <a16:colId xmlns:a16="http://schemas.microsoft.com/office/drawing/2014/main" val="2974031320"/>
                    </a:ext>
                  </a:extLst>
                </a:gridCol>
                <a:gridCol w="3382160">
                  <a:extLst>
                    <a:ext uri="{9D8B030D-6E8A-4147-A177-3AD203B41FA5}">
                      <a16:colId xmlns:a16="http://schemas.microsoft.com/office/drawing/2014/main" val="3660148288"/>
                    </a:ext>
                  </a:extLst>
                </a:gridCol>
                <a:gridCol w="476738">
                  <a:extLst>
                    <a:ext uri="{9D8B030D-6E8A-4147-A177-3AD203B41FA5}">
                      <a16:colId xmlns:a16="http://schemas.microsoft.com/office/drawing/2014/main" val="158947672"/>
                    </a:ext>
                  </a:extLst>
                </a:gridCol>
                <a:gridCol w="500183">
                  <a:extLst>
                    <a:ext uri="{9D8B030D-6E8A-4147-A177-3AD203B41FA5}">
                      <a16:colId xmlns:a16="http://schemas.microsoft.com/office/drawing/2014/main" val="3680733517"/>
                    </a:ext>
                  </a:extLst>
                </a:gridCol>
              </a:tblGrid>
              <a:tr h="152359">
                <a:tc>
                  <a:txBody>
                    <a:bodyPr/>
                    <a:lstStyle/>
                    <a:p>
                      <a:pPr rtl="0" fontAlgn="ctr">
                        <a:spcBef>
                          <a:spcPts val="0"/>
                        </a:spcBef>
                        <a:spcAft>
                          <a:spcPts val="0"/>
                        </a:spcAft>
                      </a:pPr>
                      <a:r>
                        <a:rPr lang="en-US" sz="900" b="1" i="0" u="none" strike="noStrike" dirty="0">
                          <a:solidFill>
                            <a:srgbClr val="222222"/>
                          </a:solidFill>
                          <a:effectLst/>
                          <a:latin typeface="+mn-lt"/>
                        </a:rPr>
                        <a:t>ADR</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1" i="0" u="none" strike="noStrike">
                          <a:solidFill>
                            <a:srgbClr val="222222"/>
                          </a:solidFill>
                          <a:effectLst/>
                          <a:latin typeface="+mn-lt"/>
                        </a:rPr>
                        <a:t>WR#</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900" b="1" i="0" u="none" strike="noStrike" dirty="0">
                          <a:solidFill>
                            <a:srgbClr val="222222"/>
                          </a:solidFill>
                          <a:effectLst/>
                          <a:latin typeface="+mn-lt"/>
                        </a:rPr>
                        <a:t>Algorithm</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900" b="1" i="0" u="none" strike="noStrike">
                          <a:solidFill>
                            <a:srgbClr val="222222"/>
                          </a:solidFill>
                          <a:effectLst/>
                          <a:latin typeface="+mn-lt"/>
                        </a:rPr>
                        <a:t>Headline</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900" b="1" i="0" u="none" strike="noStrike">
                          <a:solidFill>
                            <a:srgbClr val="222222"/>
                          </a:solidFill>
                          <a:effectLst/>
                          <a:latin typeface="+mn-lt"/>
                        </a:rPr>
                        <a:t>Summary</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900" b="1" i="0" u="none" strike="noStrike" dirty="0">
                          <a:solidFill>
                            <a:srgbClr val="222222"/>
                          </a:solidFill>
                          <a:effectLst/>
                          <a:latin typeface="+mn-lt"/>
                        </a:rPr>
                        <a:t>GRB Impact</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900" b="1" i="0" u="none" strike="noStrike" dirty="0">
                          <a:solidFill>
                            <a:srgbClr val="222222"/>
                          </a:solidFill>
                          <a:effectLst/>
                          <a:latin typeface="+mn-lt"/>
                        </a:rPr>
                        <a:t>PUG Impact</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1530064"/>
                  </a:ext>
                </a:extLst>
              </a:tr>
              <a:tr h="0">
                <a:tc>
                  <a:txBody>
                    <a:bodyPr/>
                    <a:lstStyle/>
                    <a:p>
                      <a:pPr algn="r" rtl="0" fontAlgn="ctr">
                        <a:spcBef>
                          <a:spcPts val="0"/>
                        </a:spcBef>
                        <a:spcAft>
                          <a:spcPts val="0"/>
                        </a:spcAft>
                      </a:pPr>
                      <a:r>
                        <a:rPr lang="en-US" sz="900" b="0" i="0" u="none" strike="noStrike" dirty="0">
                          <a:solidFill>
                            <a:srgbClr val="222222"/>
                          </a:solidFill>
                          <a:effectLst/>
                          <a:latin typeface="+mn-lt"/>
                        </a:rPr>
                        <a:t>780</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spcBef>
                          <a:spcPts val="0"/>
                        </a:spcBef>
                        <a:spcAft>
                          <a:spcPts val="0"/>
                        </a:spcAft>
                      </a:pPr>
                      <a:r>
                        <a:rPr lang="en-US" sz="900" b="0" i="0" u="none" strike="noStrike" dirty="0">
                          <a:solidFill>
                            <a:srgbClr val="222222"/>
                          </a:solidFill>
                          <a:effectLst/>
                          <a:latin typeface="+mn-lt"/>
                        </a:rPr>
                        <a:t>6845</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SEISS MPS-Hi,</a:t>
                      </a:r>
                      <a:endParaRPr lang="en-US" sz="900" dirty="0">
                        <a:effectLst/>
                        <a:latin typeface="+mn-lt"/>
                      </a:endParaRPr>
                    </a:p>
                    <a:p>
                      <a:pPr rtl="0" fontAlgn="ctr">
                        <a:spcBef>
                          <a:spcPts val="0"/>
                        </a:spcBef>
                        <a:spcAft>
                          <a:spcPts val="0"/>
                        </a:spcAft>
                      </a:pPr>
                      <a:r>
                        <a:rPr lang="en-US" sz="900" b="0" i="0" u="none" strike="noStrike" dirty="0">
                          <a:solidFill>
                            <a:srgbClr val="222222"/>
                          </a:solidFill>
                          <a:effectLst/>
                          <a:latin typeface="+mn-lt"/>
                        </a:rPr>
                        <a:t>SEISS MPS-LO</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GPA update for SEISS MPS-HI and MPS-LO L1b IFC leakage</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IFC pulses are leaking into L1b fluxes.  This fix resolves the data gaps.</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853101"/>
                  </a:ext>
                </a:extLst>
              </a:tr>
              <a:tr h="261344">
                <a:tc>
                  <a:txBody>
                    <a:bodyPr/>
                    <a:lstStyle/>
                    <a:p>
                      <a:pPr algn="r" rtl="0" fontAlgn="ctr">
                        <a:spcBef>
                          <a:spcPts val="0"/>
                        </a:spcBef>
                        <a:spcAft>
                          <a:spcPts val="0"/>
                        </a:spcAft>
                      </a:pP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spcBef>
                          <a:spcPts val="0"/>
                        </a:spcBef>
                        <a:spcAft>
                          <a:spcPts val="0"/>
                        </a:spcAft>
                      </a:pPr>
                      <a:r>
                        <a:rPr lang="en-US" sz="900" b="0" i="0" u="none" strike="noStrike">
                          <a:solidFill>
                            <a:srgbClr val="222222"/>
                          </a:solidFill>
                          <a:effectLst/>
                          <a:latin typeface="+mn-lt"/>
                        </a:rPr>
                        <a:t>7449</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a:solidFill>
                            <a:srgbClr val="222222"/>
                          </a:solidFill>
                          <a:effectLst/>
                          <a:latin typeface="+mn-lt"/>
                        </a:rPr>
                        <a:t>GLM</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GLM Geographic Coverage Extents are incorrect</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a:solidFill>
                            <a:srgbClr val="222222"/>
                          </a:solidFill>
                          <a:effectLst/>
                          <a:latin typeface="+mn-lt"/>
                        </a:rPr>
                        <a:t>The lat_field_of_view_bounds and lon_field_of_view_bounds had small errors and are now fixed.</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900" b="0" i="0" u="none" strike="noStrike">
                          <a:solidFill>
                            <a:srgbClr val="222222"/>
                          </a:solidFill>
                          <a:effectLst/>
                          <a:latin typeface="+mn-lt"/>
                        </a:rPr>
                        <a:t>x</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2091599"/>
                  </a:ext>
                </a:extLst>
              </a:tr>
              <a:tr h="0">
                <a:tc>
                  <a:txBody>
                    <a:bodyPr/>
                    <a:lstStyle/>
                    <a:p>
                      <a:pPr algn="r" rtl="0" fontAlgn="ctr">
                        <a:spcBef>
                          <a:spcPts val="0"/>
                        </a:spcBef>
                        <a:spcAft>
                          <a:spcPts val="0"/>
                        </a:spcAft>
                      </a:pPr>
                      <a:r>
                        <a:rPr lang="en-US" sz="900" b="0" i="0" u="none" strike="noStrike">
                          <a:solidFill>
                            <a:srgbClr val="222222"/>
                          </a:solidFill>
                          <a:effectLst/>
                          <a:latin typeface="+mn-lt"/>
                        </a:rPr>
                        <a:t>1105</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spcBef>
                          <a:spcPts val="0"/>
                        </a:spcBef>
                        <a:spcAft>
                          <a:spcPts val="0"/>
                        </a:spcAft>
                      </a:pPr>
                      <a:r>
                        <a:rPr lang="en-US" sz="900" b="0" i="0" u="none" strike="noStrike">
                          <a:solidFill>
                            <a:srgbClr val="222222"/>
                          </a:solidFill>
                          <a:effectLst/>
                          <a:latin typeface="+mn-lt"/>
                        </a:rPr>
                        <a:t>7945</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a:solidFill>
                            <a:srgbClr val="222222"/>
                          </a:solidFill>
                          <a:effectLst/>
                          <a:latin typeface="+mn-lt"/>
                        </a:rPr>
                        <a:t>ABI. CMI</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Incorrect planck_fk1 metadata in L1b, CMIP and PUG</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Fixes planck_fk1 units and long name in metadata</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900" b="0" i="0" u="none" strike="noStrike" dirty="0">
                          <a:solidFill>
                            <a:srgbClr val="222222"/>
                          </a:solidFill>
                          <a:effectLst/>
                          <a:latin typeface="+mn-lt"/>
                        </a:rPr>
                        <a:t>x</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5203643"/>
                  </a:ext>
                </a:extLst>
              </a:tr>
              <a:tr h="155406">
                <a:tc>
                  <a:txBody>
                    <a:bodyPr/>
                    <a:lstStyle/>
                    <a:p>
                      <a:pPr algn="r" rtl="0" fontAlgn="ctr">
                        <a:spcBef>
                          <a:spcPts val="0"/>
                        </a:spcBef>
                        <a:spcAft>
                          <a:spcPts val="0"/>
                        </a:spcAft>
                      </a:pPr>
                      <a:r>
                        <a:rPr lang="en-US" sz="900" b="0" i="0" u="none" strike="noStrike">
                          <a:solidFill>
                            <a:srgbClr val="222222"/>
                          </a:solidFill>
                          <a:effectLst/>
                          <a:latin typeface="+mn-lt"/>
                        </a:rPr>
                        <a:t>1130</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spcBef>
                          <a:spcPts val="0"/>
                        </a:spcBef>
                        <a:spcAft>
                          <a:spcPts val="0"/>
                        </a:spcAft>
                      </a:pPr>
                      <a:r>
                        <a:rPr lang="en-US" sz="900" b="0" i="0" u="none" strike="noStrike">
                          <a:solidFill>
                            <a:srgbClr val="222222"/>
                          </a:solidFill>
                          <a:effectLst/>
                          <a:latin typeface="+mn-lt"/>
                        </a:rPr>
                        <a:t>8263</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EXIS XRS</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XRS </a:t>
                      </a:r>
                      <a:r>
                        <a:rPr lang="en-US" sz="900" b="0" i="0" u="none" strike="noStrike" dirty="0" err="1">
                          <a:solidFill>
                            <a:srgbClr val="222222"/>
                          </a:solidFill>
                          <a:effectLst/>
                          <a:latin typeface="+mn-lt"/>
                        </a:rPr>
                        <a:t>SPP_roll_angle</a:t>
                      </a:r>
                      <a:r>
                        <a:rPr lang="en-US" sz="900" b="0" i="0" u="none" strike="noStrike" dirty="0">
                          <a:solidFill>
                            <a:srgbClr val="222222"/>
                          </a:solidFill>
                          <a:effectLst/>
                          <a:latin typeface="+mn-lt"/>
                        </a:rPr>
                        <a:t> variable</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Fixes </a:t>
                      </a:r>
                      <a:r>
                        <a:rPr lang="en-US" sz="900" b="0" i="0" u="none" strike="noStrike" dirty="0" err="1">
                          <a:solidFill>
                            <a:srgbClr val="222222"/>
                          </a:solidFill>
                          <a:effectLst/>
                          <a:latin typeface="+mn-lt"/>
                        </a:rPr>
                        <a:t>SPP_to_Sun_roll_angle</a:t>
                      </a:r>
                      <a:r>
                        <a:rPr lang="en-US" sz="900" b="0" i="0" u="none" strike="noStrike" dirty="0">
                          <a:solidFill>
                            <a:srgbClr val="222222"/>
                          </a:solidFill>
                          <a:effectLst/>
                          <a:latin typeface="+mn-lt"/>
                        </a:rPr>
                        <a:t> long name and comment attributes</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884165"/>
                  </a:ext>
                </a:extLst>
              </a:tr>
              <a:tr h="211852">
                <a:tc>
                  <a:txBody>
                    <a:bodyPr/>
                    <a:lstStyle/>
                    <a:p>
                      <a:pPr algn="r" rtl="0" fontAlgn="ctr">
                        <a:spcBef>
                          <a:spcPts val="0"/>
                        </a:spcBef>
                        <a:spcAft>
                          <a:spcPts val="0"/>
                        </a:spcAft>
                      </a:pPr>
                      <a:r>
                        <a:rPr lang="en-US" sz="900" b="0" i="0" u="none" strike="noStrike">
                          <a:solidFill>
                            <a:srgbClr val="222222"/>
                          </a:solidFill>
                          <a:effectLst/>
                          <a:latin typeface="+mn-lt"/>
                        </a:rPr>
                        <a:t>894, 1087</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spcBef>
                          <a:spcPts val="0"/>
                        </a:spcBef>
                        <a:spcAft>
                          <a:spcPts val="0"/>
                        </a:spcAft>
                      </a:pPr>
                      <a:r>
                        <a:rPr lang="en-US" sz="900" b="0" i="0" u="none" strike="noStrike">
                          <a:solidFill>
                            <a:srgbClr val="222222"/>
                          </a:solidFill>
                          <a:effectLst/>
                          <a:latin typeface="+mn-lt"/>
                        </a:rPr>
                        <a:t>8323</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a:solidFill>
                            <a:srgbClr val="222222"/>
                          </a:solidFill>
                          <a:effectLst/>
                          <a:latin typeface="+mn-lt"/>
                        </a:rPr>
                        <a:t>EUVS</a:t>
                      </a:r>
                      <a:endParaRPr lang="en-US" sz="90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EUVS line irradiances and ratios during bad pointing and low SPS signal</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Fixes the way quality flags behave during certain situations.</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5977882"/>
                  </a:ext>
                </a:extLst>
              </a:tr>
              <a:tr h="0">
                <a:tc>
                  <a:txBody>
                    <a:bodyPr/>
                    <a:lstStyle/>
                    <a:p>
                      <a:pPr algn="r" rtl="0" fontAlgn="ctr">
                        <a:spcBef>
                          <a:spcPts val="0"/>
                        </a:spcBef>
                        <a:spcAft>
                          <a:spcPts val="0"/>
                        </a:spcAft>
                      </a:pPr>
                      <a:r>
                        <a:rPr lang="en-US" sz="900" b="0" i="0" u="none" strike="noStrike" dirty="0">
                          <a:solidFill>
                            <a:srgbClr val="222222"/>
                          </a:solidFill>
                          <a:effectLst/>
                          <a:latin typeface="+mn-lt"/>
                        </a:rPr>
                        <a:t>781</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spcBef>
                          <a:spcPts val="0"/>
                        </a:spcBef>
                        <a:spcAft>
                          <a:spcPts val="0"/>
                        </a:spcAft>
                      </a:pPr>
                      <a:r>
                        <a:rPr lang="en-US" sz="900" b="0" i="0" u="none" strike="noStrike" dirty="0">
                          <a:solidFill>
                            <a:srgbClr val="222222"/>
                          </a:solidFill>
                          <a:effectLst/>
                          <a:latin typeface="+mn-lt"/>
                        </a:rPr>
                        <a:t>8404</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SEISS MPS-Hi, SEISS SGPS</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MPS-HI and SGPS L1b data gaps near IFCs part 2</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ctr">
                        <a:spcBef>
                          <a:spcPts val="0"/>
                        </a:spcBef>
                        <a:spcAft>
                          <a:spcPts val="0"/>
                        </a:spcAft>
                      </a:pPr>
                      <a:r>
                        <a:rPr lang="en-US" sz="900" b="0" i="0" u="none" strike="noStrike" dirty="0">
                          <a:solidFill>
                            <a:srgbClr val="222222"/>
                          </a:solidFill>
                          <a:effectLst/>
                          <a:latin typeface="+mn-lt"/>
                        </a:rPr>
                        <a:t>Resolves issues of data gaps near IFCs.</a:t>
                      </a: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endParaRPr lang="en-US" sz="900"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5973586"/>
                  </a:ext>
                </a:extLst>
              </a:tr>
              <a:tr h="0">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1147</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8433</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SUVI</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SUVI LUT needs to accommodate more flat fields</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a:solidFill>
                            <a:srgbClr val="222222"/>
                          </a:solidFill>
                          <a:effectLst/>
                          <a:latin typeface="+mn-lt"/>
                        </a:rPr>
                        <a:t>This makes SUVI flat fields more configurable.</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9458178"/>
                  </a:ext>
                </a:extLst>
              </a:tr>
              <a:tr h="0">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1158</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8763</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a:solidFill>
                            <a:srgbClr val="222222"/>
                          </a:solidFill>
                          <a:effectLst/>
                          <a:latin typeface="+mn-lt"/>
                        </a:rPr>
                        <a:t>EXIS EUVS</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Create EUVS calibration flags</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a:solidFill>
                            <a:srgbClr val="222222"/>
                          </a:solidFill>
                          <a:effectLst/>
                          <a:latin typeface="+mn-lt"/>
                        </a:rPr>
                        <a:t>Creates new EUVS calibration flags.</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kern="1200">
                          <a:solidFill>
                            <a:srgbClr val="222222"/>
                          </a:solidFill>
                          <a:effectLst/>
                          <a:latin typeface="+mn-lt"/>
                        </a:rPr>
                        <a:t>x</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450007"/>
                  </a:ext>
                </a:extLst>
              </a:tr>
              <a:tr h="0">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1144</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8764</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a:solidFill>
                            <a:srgbClr val="222222"/>
                          </a:solidFill>
                          <a:effectLst/>
                          <a:latin typeface="+mn-lt"/>
                        </a:rPr>
                        <a:t>EXIS EUVS, EXIS XRS</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EXIS during eclipse or lunar transit</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Fixes calibration flags during certain data gaps.</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kern="1200">
                          <a:solidFill>
                            <a:srgbClr val="222222"/>
                          </a:solidFill>
                          <a:effectLst/>
                          <a:latin typeface="+mn-lt"/>
                        </a:rPr>
                        <a:t>x</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1585577"/>
                  </a:ext>
                </a:extLst>
              </a:tr>
              <a:tr h="0">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1181</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8787</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a:solidFill>
                            <a:srgbClr val="222222"/>
                          </a:solidFill>
                          <a:effectLst/>
                          <a:latin typeface="+mn-lt"/>
                        </a:rPr>
                        <a:t>SUVI</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SUVI J2000 time incorrect in </a:t>
                      </a:r>
                      <a:r>
                        <a:rPr lang="en-US" sz="900" b="0" i="0" u="none" strike="noStrike" kern="1200" dirty="0" err="1">
                          <a:solidFill>
                            <a:srgbClr val="222222"/>
                          </a:solidFill>
                          <a:effectLst/>
                          <a:latin typeface="+mn-lt"/>
                        </a:rPr>
                        <a:t>netCDF</a:t>
                      </a:r>
                      <a:r>
                        <a:rPr lang="en-US" sz="900" b="0" i="0" u="none" strike="noStrike" kern="1200" dirty="0">
                          <a:solidFill>
                            <a:srgbClr val="222222"/>
                          </a:solidFill>
                          <a:effectLst/>
                          <a:latin typeface="+mn-lt"/>
                        </a:rPr>
                        <a:t> files</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Fixes error in metadata definitions of epoch time.</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br>
                        <a:rPr lang="en-US" sz="900" b="0" i="0" u="none" strike="noStrike" kern="1200" dirty="0">
                          <a:solidFill>
                            <a:srgbClr val="000000"/>
                          </a:solidFill>
                          <a:effectLst/>
                          <a:latin typeface="+mn-lt"/>
                        </a:rPr>
                      </a:b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kern="1200">
                          <a:solidFill>
                            <a:srgbClr val="222222"/>
                          </a:solidFill>
                          <a:effectLst/>
                          <a:latin typeface="+mn-lt"/>
                        </a:rPr>
                        <a:t>x</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0647834"/>
                  </a:ext>
                </a:extLst>
              </a:tr>
              <a:tr h="0">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1194</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8840</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a:solidFill>
                            <a:srgbClr val="222222"/>
                          </a:solidFill>
                          <a:effectLst/>
                          <a:latin typeface="+mn-lt"/>
                        </a:rPr>
                        <a:t>ABI L1b</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GSICS Correction in ABI L1b</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Adds GSICS correction values to ABI L1b.</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br>
                        <a:rPr lang="en-US" sz="900" b="0" i="0" u="none" strike="noStrike" kern="1200" dirty="0">
                          <a:solidFill>
                            <a:srgbClr val="000000"/>
                          </a:solidFill>
                          <a:effectLst/>
                          <a:latin typeface="+mn-lt"/>
                        </a:rPr>
                      </a:b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kern="1200">
                          <a:solidFill>
                            <a:srgbClr val="222222"/>
                          </a:solidFill>
                          <a:effectLst/>
                          <a:latin typeface="+mn-lt"/>
                        </a:rPr>
                        <a:t>x</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575876"/>
                  </a:ext>
                </a:extLst>
              </a:tr>
              <a:tr h="0">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1159</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8932</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a:solidFill>
                            <a:srgbClr val="222222"/>
                          </a:solidFill>
                          <a:effectLst/>
                          <a:latin typeface="+mn-lt"/>
                        </a:rPr>
                        <a:t>SUVI</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SUVI SAT_THR not calculated correctly</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Returns SAT_THR to be the maximum theoretical recordable radiance.</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4626358"/>
                  </a:ext>
                </a:extLst>
              </a:tr>
              <a:tr h="0">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1203</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8970</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a:solidFill>
                            <a:srgbClr val="222222"/>
                          </a:solidFill>
                          <a:effectLst/>
                          <a:latin typeface="+mn-lt"/>
                        </a:rPr>
                        <a:t>MAG, GMAG</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Mag L1b solar array current index label incorrect</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Fixes telemetry mnemonics that correspond to the solar array current.</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4264489"/>
                  </a:ext>
                </a:extLst>
              </a:tr>
              <a:tr h="0">
                <a:tc>
                  <a:txBody>
                    <a:bodyPr/>
                    <a:lstStyle/>
                    <a:p>
                      <a:pPr marL="0" algn="r" rtl="0" eaLnBrk="1" fontAlgn="ctr" latinLnBrk="0" hangingPunct="1">
                        <a:spcBef>
                          <a:spcPts val="0"/>
                        </a:spcBef>
                        <a:spcAft>
                          <a:spcPts val="0"/>
                        </a:spcAft>
                      </a:pP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9203</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a:solidFill>
                            <a:srgbClr val="222222"/>
                          </a:solidFill>
                          <a:effectLst/>
                          <a:latin typeface="+mn-lt"/>
                        </a:rPr>
                        <a:t>ABI SCMI</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a:solidFill>
                            <a:srgbClr val="222222"/>
                          </a:solidFill>
                          <a:effectLst/>
                          <a:latin typeface="+mn-lt"/>
                        </a:rPr>
                        <a:t>Enable SCMI netCDF Shuffle to reduce file sizes</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Reduces files size of SCMI.</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2702570"/>
                  </a:ext>
                </a:extLst>
              </a:tr>
              <a:tr h="0">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1171</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rtl="0" eaLnBrk="1" fontAlgn="ctr" latinLnBrk="0" hangingPunct="1">
                        <a:spcBef>
                          <a:spcPts val="0"/>
                        </a:spcBef>
                        <a:spcAft>
                          <a:spcPts val="0"/>
                        </a:spcAft>
                      </a:pPr>
                      <a:r>
                        <a:rPr lang="en-US" sz="900" b="0" i="0" u="none" strike="noStrike" kern="1200">
                          <a:solidFill>
                            <a:srgbClr val="222222"/>
                          </a:solidFill>
                          <a:effectLst/>
                          <a:latin typeface="+mn-lt"/>
                        </a:rPr>
                        <a:t>9326</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a:solidFill>
                            <a:srgbClr val="222222"/>
                          </a:solidFill>
                          <a:effectLst/>
                          <a:latin typeface="+mn-lt"/>
                        </a:rPr>
                        <a:t>EXIS, MAG, GMAG, SEISS</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a:solidFill>
                            <a:srgbClr val="222222"/>
                          </a:solidFill>
                          <a:effectLst/>
                          <a:latin typeface="+mn-lt"/>
                        </a:rPr>
                        <a:t>EXIS/MAG/SEISS ECEF_Z range</a:t>
                      </a:r>
                      <a:endParaRPr lang="en-US" sz="900" b="0" i="0" u="none" strike="noStrike">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rtl="0" eaLnBrk="1" fontAlgn="ctr" latinLnBrk="0" hangingPunct="1">
                        <a:spcBef>
                          <a:spcPts val="0"/>
                        </a:spcBef>
                        <a:spcAft>
                          <a:spcPts val="0"/>
                        </a:spcAft>
                      </a:pPr>
                      <a:r>
                        <a:rPr lang="en-US" sz="900" b="0" i="0" u="none" strike="noStrike" kern="1200" dirty="0">
                          <a:solidFill>
                            <a:srgbClr val="222222"/>
                          </a:solidFill>
                          <a:effectLst/>
                          <a:latin typeface="+mn-lt"/>
                        </a:rPr>
                        <a:t>Fixes the ECEF_Z value to +/-1.72e7</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fontAlgn="ctr" latinLnBrk="0" hangingPunct="1">
                        <a:spcBef>
                          <a:spcPts val="0"/>
                        </a:spcBef>
                        <a:spcAft>
                          <a:spcPts val="0"/>
                        </a:spcAft>
                      </a:pPr>
                      <a:r>
                        <a:rPr lang="en-US" sz="900" b="0" i="0" u="none" strike="noStrike" kern="1200" dirty="0">
                          <a:solidFill>
                            <a:srgbClr val="222222"/>
                          </a:solidFill>
                          <a:effectLst/>
                          <a:latin typeface="+mn-lt"/>
                        </a:rPr>
                        <a:t>x</a:t>
                      </a:r>
                      <a:endParaRPr lang="en-US" sz="900" b="0" i="0" u="none" strike="noStrike" dirty="0">
                        <a:effectLst/>
                        <a:latin typeface="+mn-lt"/>
                      </a:endParaRPr>
                    </a:p>
                  </a:txBody>
                  <a:tcPr marL="18288"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0338742"/>
                  </a:ext>
                </a:extLst>
              </a:tr>
            </a:tbl>
          </a:graphicData>
        </a:graphic>
      </p:graphicFrame>
    </p:spTree>
    <p:extLst>
      <p:ext uri="{BB962C8B-B14F-4D97-AF65-F5344CB8AC3E}">
        <p14:creationId xmlns:p14="http://schemas.microsoft.com/office/powerpoint/2010/main" val="3051990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90C1-0654-4652-9DB1-410D31DEDB3C}"/>
              </a:ext>
            </a:extLst>
          </p:cNvPr>
          <p:cNvSpPr>
            <a:spLocks noGrp="1"/>
          </p:cNvSpPr>
          <p:nvPr>
            <p:ph type="title"/>
          </p:nvPr>
        </p:nvSpPr>
        <p:spPr/>
        <p:txBody>
          <a:bodyPr/>
          <a:lstStyle/>
          <a:p>
            <a:r>
              <a:rPr lang="en-US" dirty="0"/>
              <a:t>ABI L2+ Algorithm Precedence</a:t>
            </a:r>
          </a:p>
        </p:txBody>
      </p:sp>
      <p:sp>
        <p:nvSpPr>
          <p:cNvPr id="3" name="Slide Number Placeholder 2">
            <a:extLst>
              <a:ext uri="{FF2B5EF4-FFF2-40B4-BE49-F238E27FC236}">
                <a16:creationId xmlns:a16="http://schemas.microsoft.com/office/drawing/2014/main" id="{712A39C0-5E23-4AA0-A051-5027C4D10E0F}"/>
              </a:ext>
            </a:extLst>
          </p:cNvPr>
          <p:cNvSpPr>
            <a:spLocks noGrp="1"/>
          </p:cNvSpPr>
          <p:nvPr>
            <p:ph type="sldNum" sz="quarter" idx="12"/>
          </p:nvPr>
        </p:nvSpPr>
        <p:spPr/>
        <p:txBody>
          <a:bodyPr/>
          <a:lstStyle/>
          <a:p>
            <a:fld id="{97FA8124-9865-F141-9E48-75D99BBAEFD0}" type="slidenum">
              <a:rPr lang="en-US" smtClean="0"/>
              <a:pPr/>
              <a:t>17</a:t>
            </a:fld>
            <a:endParaRPr lang="en-US" dirty="0"/>
          </a:p>
        </p:txBody>
      </p:sp>
      <p:sp>
        <p:nvSpPr>
          <p:cNvPr id="4" name="Date Placeholder 3">
            <a:extLst>
              <a:ext uri="{FF2B5EF4-FFF2-40B4-BE49-F238E27FC236}">
                <a16:creationId xmlns:a16="http://schemas.microsoft.com/office/drawing/2014/main" id="{9B994964-DA65-428E-80D9-AA14D88FDE9F}"/>
              </a:ext>
            </a:extLst>
          </p:cNvPr>
          <p:cNvSpPr>
            <a:spLocks noGrp="1"/>
          </p:cNvSpPr>
          <p:nvPr>
            <p:ph type="dt" sz="half" idx="2"/>
          </p:nvPr>
        </p:nvSpPr>
        <p:spPr/>
        <p:txBody>
          <a:bodyPr/>
          <a:lstStyle/>
          <a:p>
            <a:r>
              <a:rPr lang="en-US"/>
              <a:t>March 15, 2023</a:t>
            </a:r>
            <a:endParaRPr lang="en-US" dirty="0"/>
          </a:p>
        </p:txBody>
      </p:sp>
      <p:sp>
        <p:nvSpPr>
          <p:cNvPr id="5" name="Footer Placeholder 4">
            <a:extLst>
              <a:ext uri="{FF2B5EF4-FFF2-40B4-BE49-F238E27FC236}">
                <a16:creationId xmlns:a16="http://schemas.microsoft.com/office/drawing/2014/main" id="{FF511E32-C794-4FA8-B480-DE0E5DDA4A8F}"/>
              </a:ext>
            </a:extLst>
          </p:cNvPr>
          <p:cNvSpPr>
            <a:spLocks noGrp="1"/>
          </p:cNvSpPr>
          <p:nvPr>
            <p:ph type="ftr" sz="quarter" idx="3"/>
          </p:nvPr>
        </p:nvSpPr>
        <p:spPr/>
        <p:txBody>
          <a:bodyPr/>
          <a:lstStyle/>
          <a:p>
            <a:r>
              <a:rPr lang="en-US"/>
              <a:t>Joint GRB-HRIT/EMWIN User Group Meeting</a:t>
            </a:r>
            <a:endParaRPr lang="en-US" dirty="0"/>
          </a:p>
        </p:txBody>
      </p:sp>
      <p:pic>
        <p:nvPicPr>
          <p:cNvPr id="6" name="Content Placeholder 7">
            <a:extLst>
              <a:ext uri="{FF2B5EF4-FFF2-40B4-BE49-F238E27FC236}">
                <a16:creationId xmlns:a16="http://schemas.microsoft.com/office/drawing/2014/main" id="{EC1CBA6A-9D5C-4EF4-8C9D-452631DC9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94" y="1369080"/>
            <a:ext cx="8686800" cy="4395790"/>
          </a:xfrm>
          <a:prstGeom prst="rect">
            <a:avLst/>
          </a:prstGeom>
        </p:spPr>
      </p:pic>
      <p:sp>
        <p:nvSpPr>
          <p:cNvPr id="7" name="Rectangle 6">
            <a:extLst>
              <a:ext uri="{FF2B5EF4-FFF2-40B4-BE49-F238E27FC236}">
                <a16:creationId xmlns:a16="http://schemas.microsoft.com/office/drawing/2014/main" id="{B15D5333-20B5-4C54-A9E7-FBE8BD4665BD}"/>
              </a:ext>
            </a:extLst>
          </p:cNvPr>
          <p:cNvSpPr/>
          <p:nvPr/>
        </p:nvSpPr>
        <p:spPr>
          <a:xfrm>
            <a:off x="6957294" y="6497679"/>
            <a:ext cx="1368709" cy="276999"/>
          </a:xfrm>
          <a:prstGeom prst="rect">
            <a:avLst/>
          </a:prstGeom>
        </p:spPr>
        <p:txBody>
          <a:bodyPr wrap="none">
            <a:spAutoFit/>
          </a:bodyPr>
          <a:lstStyle/>
          <a:p>
            <a:pPr algn="ctr" defTabSz="457200">
              <a:buClrTx/>
              <a:buFontTx/>
              <a:buNone/>
            </a:pPr>
            <a:r>
              <a:rPr lang="en-US" sz="1200" kern="1200" dirty="0">
                <a:latin typeface="Calibri"/>
                <a:ea typeface="+mn-ea"/>
                <a:cs typeface="+mn-cs"/>
              </a:rPr>
              <a:t>T. Feroli, C. Burnett</a:t>
            </a:r>
          </a:p>
        </p:txBody>
      </p:sp>
    </p:spTree>
    <p:extLst>
      <p:ext uri="{BB962C8B-B14F-4D97-AF65-F5344CB8AC3E}">
        <p14:creationId xmlns:p14="http://schemas.microsoft.com/office/powerpoint/2010/main" val="1332126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068"/>
            <a:ext cx="7543800" cy="822960"/>
          </a:xfrm>
        </p:spPr>
        <p:txBody>
          <a:bodyPr/>
          <a:lstStyle/>
          <a:p>
            <a:r>
              <a:rPr lang="en-US" dirty="0"/>
              <a:t>GOES Constellation</a:t>
            </a:r>
          </a:p>
        </p:txBody>
      </p:sp>
      <p:sp>
        <p:nvSpPr>
          <p:cNvPr id="4" name="Date Placeholder 3"/>
          <p:cNvSpPr>
            <a:spLocks noGrp="1"/>
          </p:cNvSpPr>
          <p:nvPr>
            <p:ph type="dt" sz="half" idx="2"/>
          </p:nvPr>
        </p:nvSpPr>
        <p:spPr/>
        <p:txBody>
          <a:bodyPr/>
          <a:lstStyle/>
          <a:p>
            <a:r>
              <a:rPr lang="en-US"/>
              <a:t>March 15, 2023</a:t>
            </a:r>
            <a:endParaRPr lang="en-US" dirty="0"/>
          </a:p>
        </p:txBody>
      </p:sp>
      <p:sp>
        <p:nvSpPr>
          <p:cNvPr id="58" name="Rectangle 57">
            <a:extLst>
              <a:ext uri="{FF2B5EF4-FFF2-40B4-BE49-F238E27FC236}">
                <a16:creationId xmlns:a16="http://schemas.microsoft.com/office/drawing/2014/main" id="{7C44A867-A611-4C3A-AEA0-9944E5C3C6C8}"/>
              </a:ext>
            </a:extLst>
          </p:cNvPr>
          <p:cNvSpPr/>
          <p:nvPr/>
        </p:nvSpPr>
        <p:spPr>
          <a:xfrm>
            <a:off x="7121991" y="6435718"/>
            <a:ext cx="1726755" cy="276999"/>
          </a:xfrm>
          <a:prstGeom prst="rect">
            <a:avLst/>
          </a:prstGeom>
        </p:spPr>
        <p:txBody>
          <a:bodyPr wrap="none">
            <a:spAutoFit/>
          </a:bodyPr>
          <a:lstStyle/>
          <a:p>
            <a:pPr algn="ctr"/>
            <a:r>
              <a:rPr lang="en-US" sz="1200" dirty="0"/>
              <a:t>M. Seybold, D. Pogorzala</a:t>
            </a:r>
          </a:p>
        </p:txBody>
      </p:sp>
      <p:sp>
        <p:nvSpPr>
          <p:cNvPr id="3" name="Slide Number Placeholder 2"/>
          <p:cNvSpPr>
            <a:spLocks noGrp="1"/>
          </p:cNvSpPr>
          <p:nvPr>
            <p:ph type="sldNum" sz="quarter" idx="12"/>
          </p:nvPr>
        </p:nvSpPr>
        <p:spPr/>
        <p:txBody>
          <a:bodyPr/>
          <a:lstStyle/>
          <a:p>
            <a:fld id="{97FA8124-9865-F141-9E48-75D99BBAEFD0}" type="slidenum">
              <a:rPr lang="en-US" smtClean="0"/>
              <a:pPr/>
              <a:t>2</a:t>
            </a:fld>
            <a:endParaRPr lang="en-US" dirty="0"/>
          </a:p>
        </p:txBody>
      </p:sp>
      <p:sp>
        <p:nvSpPr>
          <p:cNvPr id="43" name="Rectangle 23">
            <a:extLst>
              <a:ext uri="{FF2B5EF4-FFF2-40B4-BE49-F238E27FC236}">
                <a16:creationId xmlns:a16="http://schemas.microsoft.com/office/drawing/2014/main" id="{68A45F4A-C6F6-4295-843E-D4BE1FCDD44B}"/>
              </a:ext>
            </a:extLst>
          </p:cNvPr>
          <p:cNvSpPr>
            <a:spLocks noChangeAspect="1" noChangeArrowheads="1"/>
          </p:cNvSpPr>
          <p:nvPr/>
        </p:nvSpPr>
        <p:spPr bwMode="auto">
          <a:xfrm>
            <a:off x="1937225" y="999880"/>
            <a:ext cx="730585" cy="738664"/>
          </a:xfrm>
          <a:prstGeom prst="rect">
            <a:avLst/>
          </a:prstGeom>
          <a:noFill/>
          <a:ln w="9525">
            <a:noFill/>
            <a:miter lim="800000"/>
            <a:headEnd/>
            <a:tailEnd/>
          </a:ln>
        </p:spPr>
        <p:txBody>
          <a:bodyPr wrap="none" lIns="0" tIns="0" rIns="0" bIns="0">
            <a:spAutoFit/>
          </a:bodyPr>
          <a:lstStyle/>
          <a:p>
            <a:pPr algn="ctr" defTabSz="457200">
              <a:buClrTx/>
              <a:buFontTx/>
              <a:buNone/>
              <a:defRPr/>
            </a:pPr>
            <a:r>
              <a:rPr lang="en-US" sz="1600" kern="1200" dirty="0">
                <a:solidFill>
                  <a:schemeClr val="tx1"/>
                </a:solidFill>
                <a:latin typeface="Calibri"/>
                <a:ea typeface="+mn-ea"/>
                <a:cs typeface="+mn-cs"/>
              </a:rPr>
              <a:t>Storage</a:t>
            </a:r>
          </a:p>
          <a:p>
            <a:pPr algn="ctr" defTabSz="457200">
              <a:buClrTx/>
              <a:buFontTx/>
              <a:buNone/>
              <a:defRPr/>
            </a:pPr>
            <a:r>
              <a:rPr lang="en-US" sz="1600" kern="1200" dirty="0">
                <a:solidFill>
                  <a:prstClr val="black"/>
                </a:solidFill>
                <a:latin typeface="Calibri"/>
                <a:ea typeface="+mn-ea"/>
                <a:cs typeface="+mn-cs"/>
              </a:rPr>
              <a:t>GOES-15</a:t>
            </a:r>
          </a:p>
          <a:p>
            <a:pPr algn="ctr" defTabSz="457200">
              <a:buClrTx/>
              <a:buFontTx/>
              <a:buNone/>
              <a:defRPr/>
            </a:pPr>
            <a:r>
              <a:rPr lang="en-US" sz="1600" kern="1200" dirty="0">
                <a:solidFill>
                  <a:prstClr val="black"/>
                </a:solidFill>
                <a:latin typeface="Calibri"/>
                <a:ea typeface="+mn-ea"/>
                <a:cs typeface="+mn-cs"/>
              </a:rPr>
              <a:t>128°W </a:t>
            </a:r>
          </a:p>
        </p:txBody>
      </p:sp>
      <p:sp>
        <p:nvSpPr>
          <p:cNvPr id="44" name="Rectangle 43">
            <a:extLst>
              <a:ext uri="{FF2B5EF4-FFF2-40B4-BE49-F238E27FC236}">
                <a16:creationId xmlns:a16="http://schemas.microsoft.com/office/drawing/2014/main" id="{CB958DD7-D4EE-4E2F-A040-FCC1E3CF003D}"/>
              </a:ext>
            </a:extLst>
          </p:cNvPr>
          <p:cNvSpPr>
            <a:spLocks noChangeAspect="1" noChangeArrowheads="1"/>
          </p:cNvSpPr>
          <p:nvPr/>
        </p:nvSpPr>
        <p:spPr bwMode="auto">
          <a:xfrm>
            <a:off x="7640679" y="998422"/>
            <a:ext cx="864339" cy="738664"/>
          </a:xfrm>
          <a:prstGeom prst="rect">
            <a:avLst/>
          </a:prstGeom>
          <a:noFill/>
          <a:ln w="9525">
            <a:noFill/>
            <a:miter lim="800000"/>
            <a:headEnd/>
            <a:tailEnd/>
          </a:ln>
        </p:spPr>
        <p:txBody>
          <a:bodyPr wrap="none" lIns="0" tIns="0" rIns="0" bIns="0">
            <a:spAutoFit/>
          </a:bodyPr>
          <a:lstStyle/>
          <a:p>
            <a:pPr algn="ctr" defTabSz="457200">
              <a:buClrTx/>
              <a:buFontTx/>
              <a:buNone/>
              <a:defRPr/>
            </a:pPr>
            <a:r>
              <a:rPr lang="en-US" sz="1600" kern="1200" dirty="0">
                <a:solidFill>
                  <a:prstClr val="black"/>
                </a:solidFill>
                <a:latin typeface="Calibri"/>
                <a:ea typeface="+mn-ea"/>
                <a:cs typeface="+mn-cs"/>
              </a:rPr>
              <a:t>GOES-East</a:t>
            </a:r>
          </a:p>
          <a:p>
            <a:pPr algn="ctr" defTabSz="457200">
              <a:buClrTx/>
              <a:buFontTx/>
              <a:buNone/>
              <a:defRPr/>
            </a:pPr>
            <a:r>
              <a:rPr lang="en-US" sz="1600" kern="1200" dirty="0">
                <a:solidFill>
                  <a:prstClr val="black"/>
                </a:solidFill>
                <a:latin typeface="Calibri"/>
                <a:ea typeface="+mn-ea"/>
                <a:cs typeface="+mn-cs"/>
              </a:rPr>
              <a:t>GOES-16</a:t>
            </a:r>
          </a:p>
          <a:p>
            <a:pPr algn="ctr" defTabSz="457200">
              <a:buClrTx/>
              <a:buFontTx/>
              <a:buNone/>
              <a:defRPr/>
            </a:pPr>
            <a:r>
              <a:rPr lang="en-US" sz="1600" kern="1200" dirty="0">
                <a:solidFill>
                  <a:prstClr val="black"/>
                </a:solidFill>
                <a:latin typeface="Calibri"/>
                <a:ea typeface="+mn-ea"/>
                <a:cs typeface="+mn-cs"/>
              </a:rPr>
              <a:t>75.2°W </a:t>
            </a:r>
          </a:p>
        </p:txBody>
      </p:sp>
      <p:sp>
        <p:nvSpPr>
          <p:cNvPr id="45" name="Rectangle 25">
            <a:extLst>
              <a:ext uri="{FF2B5EF4-FFF2-40B4-BE49-F238E27FC236}">
                <a16:creationId xmlns:a16="http://schemas.microsoft.com/office/drawing/2014/main" id="{FBAC6CA7-B59D-4FD2-9E8B-54B6260232C6}"/>
              </a:ext>
            </a:extLst>
          </p:cNvPr>
          <p:cNvSpPr>
            <a:spLocks noChangeAspect="1" noChangeArrowheads="1"/>
          </p:cNvSpPr>
          <p:nvPr/>
        </p:nvSpPr>
        <p:spPr bwMode="auto">
          <a:xfrm>
            <a:off x="4772119" y="999792"/>
            <a:ext cx="732572" cy="738664"/>
          </a:xfrm>
          <a:prstGeom prst="rect">
            <a:avLst/>
          </a:prstGeom>
          <a:noFill/>
          <a:ln w="9525">
            <a:noFill/>
            <a:miter lim="800000"/>
            <a:headEnd/>
            <a:tailEnd/>
          </a:ln>
        </p:spPr>
        <p:txBody>
          <a:bodyPr wrap="none" lIns="0" tIns="0" rIns="0" bIns="0">
            <a:spAutoFit/>
          </a:bodyPr>
          <a:lstStyle/>
          <a:p>
            <a:pPr algn="ctr" defTabSz="457200">
              <a:buClrTx/>
              <a:buFontTx/>
              <a:buNone/>
              <a:defRPr/>
            </a:pPr>
            <a:r>
              <a:rPr lang="en-US" sz="1600" kern="1200" dirty="0">
                <a:solidFill>
                  <a:schemeClr val="tx1"/>
                </a:solidFill>
                <a:latin typeface="Calibri"/>
                <a:ea typeface="+mn-ea"/>
                <a:cs typeface="+mn-cs"/>
              </a:rPr>
              <a:t>Standby</a:t>
            </a:r>
          </a:p>
          <a:p>
            <a:pPr algn="ctr" defTabSz="457200">
              <a:buClrTx/>
              <a:buFontTx/>
              <a:buNone/>
              <a:defRPr/>
            </a:pPr>
            <a:r>
              <a:rPr lang="en-US" sz="1600" kern="1200" dirty="0">
                <a:solidFill>
                  <a:schemeClr val="tx1"/>
                </a:solidFill>
                <a:latin typeface="Calibri"/>
                <a:ea typeface="+mn-ea"/>
                <a:cs typeface="+mn-cs"/>
              </a:rPr>
              <a:t>GOES-17</a:t>
            </a:r>
          </a:p>
          <a:p>
            <a:pPr algn="ctr" defTabSz="457200">
              <a:buClrTx/>
              <a:buFontTx/>
              <a:buNone/>
              <a:defRPr/>
            </a:pPr>
            <a:r>
              <a:rPr lang="en-US" sz="1600" kern="1200" dirty="0">
                <a:solidFill>
                  <a:schemeClr val="tx1"/>
                </a:solidFill>
                <a:latin typeface="Calibri"/>
                <a:ea typeface="+mn-ea"/>
                <a:cs typeface="+mn-cs"/>
              </a:rPr>
              <a:t>104.7°W</a:t>
            </a:r>
          </a:p>
        </p:txBody>
      </p:sp>
      <p:sp>
        <p:nvSpPr>
          <p:cNvPr id="46" name="Rectangle 23">
            <a:extLst>
              <a:ext uri="{FF2B5EF4-FFF2-40B4-BE49-F238E27FC236}">
                <a16:creationId xmlns:a16="http://schemas.microsoft.com/office/drawing/2014/main" id="{243CAA24-EC20-4787-8137-EC5FF7538117}"/>
              </a:ext>
            </a:extLst>
          </p:cNvPr>
          <p:cNvSpPr>
            <a:spLocks noChangeAspect="1" noChangeArrowheads="1"/>
          </p:cNvSpPr>
          <p:nvPr/>
        </p:nvSpPr>
        <p:spPr bwMode="auto">
          <a:xfrm>
            <a:off x="3749986" y="993658"/>
            <a:ext cx="953466" cy="738664"/>
          </a:xfrm>
          <a:prstGeom prst="rect">
            <a:avLst/>
          </a:prstGeom>
          <a:noFill/>
          <a:ln w="9525">
            <a:noFill/>
            <a:miter lim="800000"/>
            <a:headEnd/>
            <a:tailEnd/>
          </a:ln>
        </p:spPr>
        <p:txBody>
          <a:bodyPr wrap="none" lIns="0" tIns="0" rIns="0" bIns="0">
            <a:spAutoFit/>
          </a:bodyPr>
          <a:lstStyle/>
          <a:p>
            <a:pPr algn="ctr" defTabSz="457200">
              <a:buClrTx/>
              <a:buFontTx/>
              <a:buNone/>
              <a:defRPr/>
            </a:pPr>
            <a:r>
              <a:rPr lang="en-US" sz="1600" kern="1200" dirty="0">
                <a:solidFill>
                  <a:schemeClr val="tx1"/>
                </a:solidFill>
                <a:latin typeface="Calibri"/>
                <a:ea typeface="+mn-ea"/>
                <a:cs typeface="+mn-cs"/>
              </a:rPr>
              <a:t>Co-Standby</a:t>
            </a:r>
          </a:p>
          <a:p>
            <a:pPr algn="ctr" defTabSz="457200">
              <a:buClrTx/>
              <a:buFontTx/>
              <a:buNone/>
              <a:defRPr/>
            </a:pPr>
            <a:r>
              <a:rPr lang="en-US" sz="1600" kern="1200" dirty="0">
                <a:solidFill>
                  <a:schemeClr val="tx1"/>
                </a:solidFill>
                <a:latin typeface="Calibri"/>
                <a:ea typeface="+mn-ea"/>
                <a:cs typeface="+mn-cs"/>
              </a:rPr>
              <a:t>GOES-14</a:t>
            </a:r>
          </a:p>
          <a:p>
            <a:pPr algn="ctr" defTabSz="457200">
              <a:buClrTx/>
              <a:buFontTx/>
              <a:buNone/>
              <a:defRPr/>
            </a:pPr>
            <a:r>
              <a:rPr lang="en-US" sz="1600" kern="1200" dirty="0">
                <a:solidFill>
                  <a:schemeClr val="tx1"/>
                </a:solidFill>
                <a:latin typeface="Calibri"/>
                <a:ea typeface="+mn-ea"/>
                <a:cs typeface="+mn-cs"/>
              </a:rPr>
              <a:t>108.2°W</a:t>
            </a:r>
          </a:p>
        </p:txBody>
      </p:sp>
      <p:sp>
        <p:nvSpPr>
          <p:cNvPr id="47" name="Rectangle 23">
            <a:extLst>
              <a:ext uri="{FF2B5EF4-FFF2-40B4-BE49-F238E27FC236}">
                <a16:creationId xmlns:a16="http://schemas.microsoft.com/office/drawing/2014/main" id="{E9EB453A-CEB2-4D3A-B98A-A30CAF6B05F4}"/>
              </a:ext>
            </a:extLst>
          </p:cNvPr>
          <p:cNvSpPr>
            <a:spLocks noChangeAspect="1" noChangeArrowheads="1"/>
          </p:cNvSpPr>
          <p:nvPr/>
        </p:nvSpPr>
        <p:spPr bwMode="auto">
          <a:xfrm>
            <a:off x="606525" y="998422"/>
            <a:ext cx="946798" cy="738664"/>
          </a:xfrm>
          <a:prstGeom prst="rect">
            <a:avLst/>
          </a:prstGeom>
          <a:noFill/>
          <a:ln w="9525">
            <a:noFill/>
            <a:miter lim="800000"/>
            <a:headEnd/>
            <a:tailEnd/>
          </a:ln>
        </p:spPr>
        <p:txBody>
          <a:bodyPr wrap="none" lIns="0" tIns="0" rIns="0" bIns="0">
            <a:spAutoFit/>
          </a:bodyPr>
          <a:lstStyle/>
          <a:p>
            <a:pPr algn="ctr" defTabSz="457200">
              <a:buClrTx/>
              <a:buFontTx/>
              <a:buNone/>
              <a:defRPr/>
            </a:pPr>
            <a:r>
              <a:rPr lang="en-US" sz="1600" kern="1200" dirty="0">
                <a:solidFill>
                  <a:schemeClr val="tx1"/>
                </a:solidFill>
                <a:latin typeface="Calibri"/>
                <a:ea typeface="+mn-ea"/>
                <a:cs typeface="+mn-cs"/>
              </a:rPr>
              <a:t>GOES-West</a:t>
            </a:r>
          </a:p>
          <a:p>
            <a:pPr algn="ctr" defTabSz="457200">
              <a:buClrTx/>
              <a:buFontTx/>
              <a:buNone/>
              <a:defRPr/>
            </a:pPr>
            <a:r>
              <a:rPr lang="en-US" sz="1600" kern="1200" dirty="0">
                <a:solidFill>
                  <a:schemeClr val="tx1"/>
                </a:solidFill>
                <a:latin typeface="Calibri"/>
                <a:ea typeface="+mn-ea"/>
                <a:cs typeface="+mn-cs"/>
              </a:rPr>
              <a:t>GOES-18</a:t>
            </a:r>
          </a:p>
          <a:p>
            <a:pPr algn="ctr" defTabSz="457200">
              <a:buClrTx/>
              <a:buFontTx/>
              <a:buNone/>
              <a:defRPr/>
            </a:pPr>
            <a:r>
              <a:rPr lang="en-US" sz="1600" kern="1200" dirty="0">
                <a:solidFill>
                  <a:schemeClr val="tx1"/>
                </a:solidFill>
                <a:latin typeface="Calibri"/>
                <a:ea typeface="+mn-ea"/>
                <a:cs typeface="+mn-cs"/>
              </a:rPr>
              <a:t>137.0°W </a:t>
            </a:r>
          </a:p>
        </p:txBody>
      </p:sp>
      <p:pic>
        <p:nvPicPr>
          <p:cNvPr id="48" name="Picture 47">
            <a:extLst>
              <a:ext uri="{FF2B5EF4-FFF2-40B4-BE49-F238E27FC236}">
                <a16:creationId xmlns:a16="http://schemas.microsoft.com/office/drawing/2014/main" id="{198E7BEA-25AB-40DA-83D9-83059B3580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9284" y="1789467"/>
            <a:ext cx="1749748" cy="1737360"/>
          </a:xfrm>
          <a:prstGeom prst="rect">
            <a:avLst/>
          </a:prstGeom>
        </p:spPr>
      </p:pic>
      <p:sp>
        <p:nvSpPr>
          <p:cNvPr id="49" name="Oval 48">
            <a:extLst>
              <a:ext uri="{FF2B5EF4-FFF2-40B4-BE49-F238E27FC236}">
                <a16:creationId xmlns:a16="http://schemas.microsoft.com/office/drawing/2014/main" id="{814CDCA6-4954-4BC5-80A3-E380EEA10DB7}"/>
              </a:ext>
            </a:extLst>
          </p:cNvPr>
          <p:cNvSpPr>
            <a:spLocks noChangeAspect="1"/>
          </p:cNvSpPr>
          <p:nvPr/>
        </p:nvSpPr>
        <p:spPr>
          <a:xfrm>
            <a:off x="1418294" y="1774764"/>
            <a:ext cx="1719975" cy="1737360"/>
          </a:xfrm>
          <a:prstGeom prst="ellipse">
            <a:avLst/>
          </a:prstGeom>
          <a:solidFill>
            <a:srgbClr val="000000">
              <a:alpha val="80000"/>
            </a:srgb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algn="ctr">
              <a:buClrTx/>
              <a:buFontTx/>
              <a:buNone/>
              <a:defRPr/>
            </a:pPr>
            <a:endParaRPr lang="en-US" sz="1800" dirty="0">
              <a:solidFill>
                <a:prstClr val="black"/>
              </a:solidFill>
              <a:latin typeface="Calibri"/>
              <a:ea typeface="+mn-ea"/>
              <a:cs typeface="+mn-cs"/>
            </a:endParaRPr>
          </a:p>
        </p:txBody>
      </p:sp>
      <p:pic>
        <p:nvPicPr>
          <p:cNvPr id="50" name="Picture 49">
            <a:extLst>
              <a:ext uri="{FF2B5EF4-FFF2-40B4-BE49-F238E27FC236}">
                <a16:creationId xmlns:a16="http://schemas.microsoft.com/office/drawing/2014/main" id="{DCE06D19-F67C-4375-B187-A942297B5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5313" y="1779463"/>
            <a:ext cx="1735593" cy="1737360"/>
          </a:xfrm>
          <a:prstGeom prst="rect">
            <a:avLst/>
          </a:prstGeom>
        </p:spPr>
      </p:pic>
      <p:pic>
        <p:nvPicPr>
          <p:cNvPr id="51" name="Picture 50">
            <a:extLst>
              <a:ext uri="{FF2B5EF4-FFF2-40B4-BE49-F238E27FC236}">
                <a16:creationId xmlns:a16="http://schemas.microsoft.com/office/drawing/2014/main" id="{EE13D79D-0A97-405D-8180-01BE0A4F7F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3575" y="1778917"/>
            <a:ext cx="1735593" cy="1737360"/>
          </a:xfrm>
          <a:prstGeom prst="rect">
            <a:avLst/>
          </a:prstGeom>
        </p:spPr>
      </p:pic>
      <p:sp>
        <p:nvSpPr>
          <p:cNvPr id="52" name="Oval 51">
            <a:extLst>
              <a:ext uri="{FF2B5EF4-FFF2-40B4-BE49-F238E27FC236}">
                <a16:creationId xmlns:a16="http://schemas.microsoft.com/office/drawing/2014/main" id="{DDB09332-F53F-4988-B752-1FE75A140BC9}"/>
              </a:ext>
            </a:extLst>
          </p:cNvPr>
          <p:cNvSpPr>
            <a:spLocks noChangeAspect="1"/>
          </p:cNvSpPr>
          <p:nvPr/>
        </p:nvSpPr>
        <p:spPr>
          <a:xfrm>
            <a:off x="3350894" y="1780551"/>
            <a:ext cx="1719975" cy="1737360"/>
          </a:xfrm>
          <a:prstGeom prst="ellipse">
            <a:avLst/>
          </a:prstGeom>
          <a:solidFill>
            <a:sysClr val="windowText" lastClr="000000">
              <a:alpha val="55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algn="ctr">
              <a:buClrTx/>
              <a:buFontTx/>
              <a:buNone/>
              <a:defRPr/>
            </a:pPr>
            <a:endParaRPr lang="en-US" sz="1800" dirty="0">
              <a:solidFill>
                <a:prstClr val="black"/>
              </a:solidFill>
              <a:latin typeface="Calibri"/>
              <a:ea typeface="+mn-ea"/>
              <a:cs typeface="+mn-cs"/>
            </a:endParaRPr>
          </a:p>
        </p:txBody>
      </p:sp>
      <p:pic>
        <p:nvPicPr>
          <p:cNvPr id="53" name="Picture 52">
            <a:extLst>
              <a:ext uri="{FF2B5EF4-FFF2-40B4-BE49-F238E27FC236}">
                <a16:creationId xmlns:a16="http://schemas.microsoft.com/office/drawing/2014/main" id="{81A98DA5-46F8-4488-B9BA-9D62FD0375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385" y="1779463"/>
            <a:ext cx="1749748" cy="1737360"/>
          </a:xfrm>
          <a:prstGeom prst="rect">
            <a:avLst/>
          </a:prstGeom>
        </p:spPr>
      </p:pic>
      <p:pic>
        <p:nvPicPr>
          <p:cNvPr id="54" name="Picture 3" descr="C:\Users\kyle.herring\Desktop\goes-r-no-background-lrg.png">
            <a:extLst>
              <a:ext uri="{FF2B5EF4-FFF2-40B4-BE49-F238E27FC236}">
                <a16:creationId xmlns:a16="http://schemas.microsoft.com/office/drawing/2014/main" id="{BC45F17F-6769-4E6B-8E71-D0AE2A7581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29662">
            <a:off x="7884316" y="2417780"/>
            <a:ext cx="1049314" cy="64008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29D2BF72-4D1B-4482-8797-5A936FCDFBC0}"/>
              </a:ext>
            </a:extLst>
          </p:cNvPr>
          <p:cNvPicPr>
            <a:picLocks noChangeAspect="1" noChangeArrowheads="1"/>
          </p:cNvPicPr>
          <p:nvPr/>
        </p:nvPicPr>
        <p:blipFill>
          <a:blip r:embed="rId6" cstate="print"/>
          <a:srcRect/>
          <a:stretch>
            <a:fillRect/>
          </a:stretch>
        </p:blipFill>
        <p:spPr bwMode="auto">
          <a:xfrm>
            <a:off x="1798940" y="2165752"/>
            <a:ext cx="858886" cy="640080"/>
          </a:xfrm>
          <a:prstGeom prst="rect">
            <a:avLst/>
          </a:prstGeom>
          <a:noFill/>
          <a:ln w="9525">
            <a:noFill/>
            <a:miter lim="800000"/>
            <a:headEnd/>
            <a:tailEnd/>
          </a:ln>
          <a:effectLst/>
        </p:spPr>
      </p:pic>
      <p:pic>
        <p:nvPicPr>
          <p:cNvPr id="56" name="Picture 3" descr="C:\Users\kyle.herring\Desktop\goes-r-no-background-lrg.png">
            <a:extLst>
              <a:ext uri="{FF2B5EF4-FFF2-40B4-BE49-F238E27FC236}">
                <a16:creationId xmlns:a16="http://schemas.microsoft.com/office/drawing/2014/main" id="{FE68402D-902B-4B20-80C9-2568E107F3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29662">
            <a:off x="850359" y="2420856"/>
            <a:ext cx="1049314" cy="64008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CB34509D-7DC2-49E1-A84A-444D99B20A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5242" y="1780833"/>
            <a:ext cx="1735593" cy="1737360"/>
          </a:xfrm>
          <a:prstGeom prst="rect">
            <a:avLst/>
          </a:prstGeom>
        </p:spPr>
      </p:pic>
      <p:sp>
        <p:nvSpPr>
          <p:cNvPr id="59" name="Oval 58">
            <a:extLst>
              <a:ext uri="{FF2B5EF4-FFF2-40B4-BE49-F238E27FC236}">
                <a16:creationId xmlns:a16="http://schemas.microsoft.com/office/drawing/2014/main" id="{58F7CC2B-6AD9-4184-BAC6-C653C4C22E00}"/>
              </a:ext>
            </a:extLst>
          </p:cNvPr>
          <p:cNvSpPr>
            <a:spLocks noChangeAspect="1"/>
          </p:cNvSpPr>
          <p:nvPr/>
        </p:nvSpPr>
        <p:spPr>
          <a:xfrm>
            <a:off x="4263961" y="1782467"/>
            <a:ext cx="1719975" cy="1737360"/>
          </a:xfrm>
          <a:prstGeom prst="ellipse">
            <a:avLst/>
          </a:prstGeom>
          <a:solidFill>
            <a:srgbClr val="000000">
              <a:alpha val="55000"/>
            </a:srgb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algn="ctr">
              <a:buClrTx/>
              <a:buFontTx/>
              <a:buNone/>
              <a:defRPr/>
            </a:pPr>
            <a:endParaRPr lang="en-US" sz="1800" dirty="0">
              <a:solidFill>
                <a:prstClr val="black"/>
              </a:solidFill>
              <a:latin typeface="Calibri"/>
              <a:ea typeface="+mn-ea"/>
              <a:cs typeface="+mn-cs"/>
            </a:endParaRPr>
          </a:p>
        </p:txBody>
      </p:sp>
      <p:pic>
        <p:nvPicPr>
          <p:cNvPr id="60" name="Picture 3" descr="C:\Users\kyle.herring\Desktop\goes-r-no-background-lrg.png">
            <a:extLst>
              <a:ext uri="{FF2B5EF4-FFF2-40B4-BE49-F238E27FC236}">
                <a16:creationId xmlns:a16="http://schemas.microsoft.com/office/drawing/2014/main" id="{73AE90E4-30CF-4256-821E-C0883E5355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29662">
            <a:off x="4963611" y="2424638"/>
            <a:ext cx="1049314" cy="64008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a:extLst>
              <a:ext uri="{FF2B5EF4-FFF2-40B4-BE49-F238E27FC236}">
                <a16:creationId xmlns:a16="http://schemas.microsoft.com/office/drawing/2014/main" id="{084D8EC7-C76F-4B6B-8AEA-3CC31F0069EE}"/>
              </a:ext>
            </a:extLst>
          </p:cNvPr>
          <p:cNvPicPr>
            <a:picLocks noChangeAspect="1" noChangeArrowheads="1"/>
          </p:cNvPicPr>
          <p:nvPr/>
        </p:nvPicPr>
        <p:blipFill>
          <a:blip r:embed="rId6" cstate="print"/>
          <a:srcRect/>
          <a:stretch>
            <a:fillRect/>
          </a:stretch>
        </p:blipFill>
        <p:spPr bwMode="auto">
          <a:xfrm>
            <a:off x="3736441" y="2163057"/>
            <a:ext cx="858886" cy="640080"/>
          </a:xfrm>
          <a:prstGeom prst="rect">
            <a:avLst/>
          </a:prstGeom>
          <a:noFill/>
          <a:ln w="9525">
            <a:noFill/>
            <a:miter lim="800000"/>
            <a:headEnd/>
            <a:tailEnd/>
          </a:ln>
          <a:effectLst/>
        </p:spPr>
      </p:pic>
      <p:sp>
        <p:nvSpPr>
          <p:cNvPr id="62" name="Rectangle 61">
            <a:extLst>
              <a:ext uri="{FF2B5EF4-FFF2-40B4-BE49-F238E27FC236}">
                <a16:creationId xmlns:a16="http://schemas.microsoft.com/office/drawing/2014/main" id="{243BFB91-3501-4DB6-AF0C-F070BCE2D188}"/>
              </a:ext>
            </a:extLst>
          </p:cNvPr>
          <p:cNvSpPr>
            <a:spLocks noChangeAspect="1" noChangeArrowheads="1"/>
          </p:cNvSpPr>
          <p:nvPr/>
        </p:nvSpPr>
        <p:spPr bwMode="auto">
          <a:xfrm>
            <a:off x="413695" y="3569528"/>
            <a:ext cx="8494295" cy="2523768"/>
          </a:xfrm>
          <a:prstGeom prst="rect">
            <a:avLst/>
          </a:prstGeom>
          <a:noFill/>
          <a:ln w="9525">
            <a:noFill/>
            <a:miter lim="800000"/>
            <a:headEnd/>
            <a:tailEnd/>
          </a:ln>
        </p:spPr>
        <p:txBody>
          <a:bodyPr wrap="square" lIns="0" tIns="0" rIns="0" bIns="0">
            <a:spAutoFit/>
          </a:bodyPr>
          <a:lstStyle/>
          <a:p>
            <a:pPr marL="285750" indent="-285750">
              <a:buFont typeface="Arial" panose="020B0604020202020204" pitchFamily="34" charset="0"/>
              <a:buChar char="•"/>
              <a:defRPr/>
            </a:pPr>
            <a:r>
              <a:rPr lang="en-US" sz="1600" kern="1200" dirty="0">
                <a:solidFill>
                  <a:schemeClr val="tx1"/>
                </a:solidFill>
                <a:latin typeface="Calibri"/>
                <a:ea typeface="+mn-ea"/>
                <a:cs typeface="+mn-cs"/>
              </a:rPr>
              <a:t>Above diagram locations and constellation roles are effective February 10, 2023</a:t>
            </a:r>
          </a:p>
          <a:p>
            <a:pPr marL="285750" indent="-285750" defTabSz="457200">
              <a:buClrTx/>
              <a:buFont typeface="Arial" panose="020B0604020202020204" pitchFamily="34" charset="0"/>
              <a:buChar char="•"/>
              <a:defRPr/>
            </a:pPr>
            <a:r>
              <a:rPr lang="en-US" sz="1600" dirty="0">
                <a:latin typeface="Calibri"/>
              </a:rPr>
              <a:t>Note the Standby role locations are slightly different from the precedent location of 105°W</a:t>
            </a:r>
          </a:p>
          <a:p>
            <a:pPr marL="285750" indent="-285750" defTabSz="457200">
              <a:buClrTx/>
              <a:buFont typeface="Arial" panose="020B0604020202020204" pitchFamily="34" charset="0"/>
              <a:buChar char="•"/>
              <a:defRPr/>
            </a:pPr>
            <a:r>
              <a:rPr lang="en-US" sz="1600" kern="1200" dirty="0">
                <a:solidFill>
                  <a:schemeClr val="tx1"/>
                </a:solidFill>
                <a:latin typeface="Calibri"/>
                <a:ea typeface="+mn-ea"/>
                <a:cs typeface="+mn-cs"/>
              </a:rPr>
              <a:t>Checkout of GOES-17 spacecraft, instrument, and product generation occurred February 10 – March 14, 2023</a:t>
            </a:r>
          </a:p>
          <a:p>
            <a:pPr marL="285750" indent="-285750" defTabSz="457200">
              <a:buClrTx/>
              <a:buFont typeface="Arial" panose="020B0604020202020204" pitchFamily="34" charset="0"/>
              <a:buChar char="•"/>
              <a:defRPr/>
            </a:pPr>
            <a:r>
              <a:rPr lang="en-US" sz="1600" kern="1200" dirty="0">
                <a:solidFill>
                  <a:schemeClr val="tx1"/>
                </a:solidFill>
                <a:latin typeface="Calibri"/>
                <a:ea typeface="+mn-ea"/>
                <a:cs typeface="+mn-cs"/>
              </a:rPr>
              <a:t>For a GOES-16/18 (East/West) anomaly, GOES-17 will be activated.  If it is a warm season for the GOES-17 ABI loop heat pipe anomaly then GOES-14 will also be activated in series after GOES-17</a:t>
            </a:r>
          </a:p>
          <a:p>
            <a:pPr marL="742950" lvl="1" indent="-285750">
              <a:buFont typeface="Arial" panose="020B0604020202020204" pitchFamily="34" charset="0"/>
              <a:buChar char="•"/>
              <a:defRPr/>
            </a:pPr>
            <a:r>
              <a:rPr lang="en-US" sz="1600" kern="1200" dirty="0">
                <a:solidFill>
                  <a:schemeClr val="tx1"/>
                </a:solidFill>
                <a:latin typeface="Calibri"/>
                <a:ea typeface="+mn-ea"/>
                <a:cs typeface="+mn-cs"/>
              </a:rPr>
              <a:t>Field users leveraging smaller antennas (~5m) will not be able to simultaneously downlink GOES-17 GRB and GOES-14 GVAR due to interference because GRB will dominate the signal</a:t>
            </a:r>
          </a:p>
          <a:p>
            <a:pPr marL="285750" indent="-285750">
              <a:buFont typeface="Arial" panose="020B0604020202020204" pitchFamily="34" charset="0"/>
              <a:buChar char="•"/>
              <a:defRPr/>
            </a:pPr>
            <a:r>
              <a:rPr lang="en-US" sz="1600" kern="1200" dirty="0">
                <a:solidFill>
                  <a:schemeClr val="tx1"/>
                </a:solidFill>
                <a:latin typeface="Calibri"/>
                <a:ea typeface="+mn-ea"/>
                <a:cs typeface="+mn-cs"/>
              </a:rPr>
              <a:t>GOES-15 property transfer to U.S. Air Force (USSF) is in progress and drift to USSF location will commence NST April, 2023</a:t>
            </a:r>
          </a:p>
        </p:txBody>
      </p:sp>
      <p:sp>
        <p:nvSpPr>
          <p:cNvPr id="5" name="Footer Placeholder 4">
            <a:extLst>
              <a:ext uri="{FF2B5EF4-FFF2-40B4-BE49-F238E27FC236}">
                <a16:creationId xmlns:a16="http://schemas.microsoft.com/office/drawing/2014/main" id="{48DF0C8D-F03B-4014-B71B-E884F94A1FC8}"/>
              </a:ext>
            </a:extLst>
          </p:cNvPr>
          <p:cNvSpPr>
            <a:spLocks noGrp="1"/>
          </p:cNvSpPr>
          <p:nvPr>
            <p:ph type="ftr" sz="quarter" idx="3"/>
          </p:nvPr>
        </p:nvSpPr>
        <p:spPr/>
        <p:txBody>
          <a:bodyPr/>
          <a:lstStyle/>
          <a:p>
            <a:r>
              <a:rPr lang="en-US" dirty="0"/>
              <a:t>Joint GRB-HRIT/EMWIN User Group Meeting</a:t>
            </a:r>
          </a:p>
        </p:txBody>
      </p:sp>
      <p:sp>
        <p:nvSpPr>
          <p:cNvPr id="27" name="TextBox 26">
            <a:extLst>
              <a:ext uri="{FF2B5EF4-FFF2-40B4-BE49-F238E27FC236}">
                <a16:creationId xmlns:a16="http://schemas.microsoft.com/office/drawing/2014/main" id="{BD2C8FD8-038A-4808-91E6-67C4DABF1F4D}"/>
              </a:ext>
            </a:extLst>
          </p:cNvPr>
          <p:cNvSpPr txBox="1"/>
          <p:nvPr/>
        </p:nvSpPr>
        <p:spPr>
          <a:xfrm>
            <a:off x="1556414" y="6033505"/>
            <a:ext cx="5381185" cy="800219"/>
          </a:xfrm>
          <a:prstGeom prst="rect">
            <a:avLst/>
          </a:prstGeom>
          <a:solidFill>
            <a:schemeClr val="bg1"/>
          </a:solidFill>
          <a:ln>
            <a:solidFill>
              <a:schemeClr val="tx1"/>
            </a:solidFill>
          </a:ln>
        </p:spPr>
        <p:txBody>
          <a:bodyPr wrap="square" lIns="91440" rIns="91440">
            <a:spAutoFit/>
          </a:bodyPr>
          <a:lstStyle/>
          <a:p>
            <a:pPr defTabSz="457200">
              <a:buClrTx/>
              <a:defRPr/>
            </a:pPr>
            <a:r>
              <a:rPr lang="en-US" sz="1000" dirty="0">
                <a:latin typeface="Calibri"/>
              </a:rPr>
              <a:t>Location History for GOES-18 PLT Phase and the Swap of GOES-17/18</a:t>
            </a:r>
          </a:p>
          <a:p>
            <a:pPr marL="285750" indent="-285750">
              <a:buFont typeface="Arial" panose="020B0604020202020204" pitchFamily="34" charset="0"/>
              <a:buChar char="•"/>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03/01-05/15, 2022:  GOES-18 PLT Part 1 pre-drift checkout at 89.5°W</a:t>
            </a:r>
          </a:p>
          <a:p>
            <a:pPr marL="285750" indent="-285750">
              <a:buFont typeface="Arial" panose="020B0604020202020204" pitchFamily="34" charset="0"/>
              <a:buChar char="•"/>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05/15-06/06, 2022:  GOES-18 drift to 136.8°W</a:t>
            </a:r>
          </a:p>
          <a:p>
            <a:pPr marL="285750" indent="-285750">
              <a:buFont typeface="Arial" panose="020B0604020202020204" pitchFamily="34" charset="0"/>
              <a:buChar char="•"/>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07/05-07/15, 2022:  GOES-18 nudge from 136.8°W to 137.0°W, GOES-17 nudge from 137.2°W to 137.3°W</a:t>
            </a:r>
          </a:p>
          <a:p>
            <a:pPr marL="285750" indent="-285750">
              <a:buFont typeface="Arial" panose="020B0604020202020204" pitchFamily="34" charset="0"/>
              <a:buChar char="•"/>
              <a:defRPr/>
            </a:pPr>
            <a:r>
              <a:rPr lang="en-US" sz="900" dirty="0">
                <a:solidFill>
                  <a:prstClr val="black"/>
                </a:solidFill>
                <a:latin typeface="Calibri"/>
              </a:rPr>
              <a:t>01/10-02/12</a:t>
            </a:r>
            <a:r>
              <a:rPr kumimoji="0" lang="en-US" sz="900" b="0" i="0" u="none" strike="noStrike" kern="1200" cap="none" spc="0" normalizeH="0" baseline="0" noProof="0" dirty="0">
                <a:ln>
                  <a:noFill/>
                </a:ln>
                <a:solidFill>
                  <a:prstClr val="black"/>
                </a:solidFill>
                <a:effectLst/>
                <a:uLnTx/>
                <a:uFillTx/>
                <a:latin typeface="Calibri"/>
                <a:ea typeface="+mn-ea"/>
                <a:cs typeface="+mn-cs"/>
              </a:rPr>
              <a:t>, 2023</a:t>
            </a:r>
            <a:r>
              <a:rPr lang="en-US" sz="900" dirty="0">
                <a:solidFill>
                  <a:prstClr val="black"/>
                </a:solidFill>
                <a:latin typeface="Calibri"/>
              </a:rPr>
              <a:t>:  GOES-17 drift to 104.7</a:t>
            </a:r>
            <a:r>
              <a:rPr kumimoji="0" lang="en-US" sz="900" b="0" i="0" u="none" strike="noStrike" kern="1200" cap="none" spc="0" normalizeH="0" baseline="0" noProof="0" dirty="0">
                <a:ln>
                  <a:noFill/>
                </a:ln>
                <a:solidFill>
                  <a:prstClr val="black"/>
                </a:solidFill>
                <a:effectLst/>
                <a:uLnTx/>
                <a:uFillTx/>
                <a:latin typeface="Calibri"/>
                <a:ea typeface="+mn-ea"/>
                <a:cs typeface="+mn-cs"/>
              </a:rPr>
              <a:t>°</a:t>
            </a:r>
            <a:r>
              <a:rPr lang="en-US" sz="900" dirty="0">
                <a:solidFill>
                  <a:prstClr val="black"/>
                </a:solidFill>
                <a:latin typeface="Calibri"/>
              </a:rPr>
              <a:t>W</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9741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0A737-1204-4FD5-9113-CDC984CB45CC}"/>
              </a:ext>
            </a:extLst>
          </p:cNvPr>
          <p:cNvSpPr>
            <a:spLocks noGrp="1"/>
          </p:cNvSpPr>
          <p:nvPr>
            <p:ph type="title"/>
          </p:nvPr>
        </p:nvSpPr>
        <p:spPr>
          <a:xfrm>
            <a:off x="1600200" y="7068"/>
            <a:ext cx="7543800" cy="822960"/>
          </a:xfrm>
        </p:spPr>
        <p:txBody>
          <a:bodyPr>
            <a:normAutofit/>
          </a:bodyPr>
          <a:lstStyle/>
          <a:p>
            <a:r>
              <a:rPr lang="en-US" dirty="0"/>
              <a:t>GOES-17 ABI Domains for Standby Operations</a:t>
            </a:r>
          </a:p>
        </p:txBody>
      </p:sp>
      <p:sp>
        <p:nvSpPr>
          <p:cNvPr id="3" name="Slide Number Placeholder 2">
            <a:extLst>
              <a:ext uri="{FF2B5EF4-FFF2-40B4-BE49-F238E27FC236}">
                <a16:creationId xmlns:a16="http://schemas.microsoft.com/office/drawing/2014/main" id="{8A5DC26A-D434-42FC-847C-5A0DB2BD37C1}"/>
              </a:ext>
            </a:extLst>
          </p:cNvPr>
          <p:cNvSpPr>
            <a:spLocks noGrp="1"/>
          </p:cNvSpPr>
          <p:nvPr>
            <p:ph type="sldNum" sz="quarter" idx="12"/>
          </p:nvPr>
        </p:nvSpPr>
        <p:spPr/>
        <p:txBody>
          <a:bodyPr/>
          <a:lstStyle/>
          <a:p>
            <a:fld id="{97FA8124-9865-F141-9E48-75D99BBAEFD0}" type="slidenum">
              <a:rPr lang="en-US" smtClean="0"/>
              <a:pPr/>
              <a:t>3</a:t>
            </a:fld>
            <a:endParaRPr lang="en-US" dirty="0"/>
          </a:p>
        </p:txBody>
      </p:sp>
      <p:sp>
        <p:nvSpPr>
          <p:cNvPr id="4" name="Date Placeholder 3">
            <a:extLst>
              <a:ext uri="{FF2B5EF4-FFF2-40B4-BE49-F238E27FC236}">
                <a16:creationId xmlns:a16="http://schemas.microsoft.com/office/drawing/2014/main" id="{5D88D673-2B54-4392-8702-5297EAA2C87F}"/>
              </a:ext>
            </a:extLst>
          </p:cNvPr>
          <p:cNvSpPr>
            <a:spLocks noGrp="1"/>
          </p:cNvSpPr>
          <p:nvPr>
            <p:ph type="dt" sz="half" idx="2"/>
          </p:nvPr>
        </p:nvSpPr>
        <p:spPr/>
        <p:txBody>
          <a:bodyPr/>
          <a:lstStyle/>
          <a:p>
            <a:r>
              <a:rPr lang="en-US"/>
              <a:t>March 15, 2023</a:t>
            </a:r>
            <a:endParaRPr lang="en-US" dirty="0"/>
          </a:p>
        </p:txBody>
      </p:sp>
      <p:sp>
        <p:nvSpPr>
          <p:cNvPr id="5" name="Footer Placeholder 4">
            <a:extLst>
              <a:ext uri="{FF2B5EF4-FFF2-40B4-BE49-F238E27FC236}">
                <a16:creationId xmlns:a16="http://schemas.microsoft.com/office/drawing/2014/main" id="{4C1B64F1-8CAD-4E7A-B93F-1F6C4FFF3F37}"/>
              </a:ext>
            </a:extLst>
          </p:cNvPr>
          <p:cNvSpPr>
            <a:spLocks noGrp="1"/>
          </p:cNvSpPr>
          <p:nvPr>
            <p:ph type="ftr" sz="quarter" idx="3"/>
          </p:nvPr>
        </p:nvSpPr>
        <p:spPr/>
        <p:txBody>
          <a:bodyPr/>
          <a:lstStyle/>
          <a:p>
            <a:r>
              <a:rPr lang="en-US"/>
              <a:t>Joint GRB-HRIT/EMWIN User Group Meeting</a:t>
            </a:r>
            <a:endParaRPr lang="en-US" dirty="0"/>
          </a:p>
        </p:txBody>
      </p:sp>
      <p:sp>
        <p:nvSpPr>
          <p:cNvPr id="16" name="Content Placeholder 5">
            <a:extLst>
              <a:ext uri="{FF2B5EF4-FFF2-40B4-BE49-F238E27FC236}">
                <a16:creationId xmlns:a16="http://schemas.microsoft.com/office/drawing/2014/main" id="{1D5743A2-B407-4DD0-A136-42B9C18D4DC8}"/>
              </a:ext>
            </a:extLst>
          </p:cNvPr>
          <p:cNvSpPr>
            <a:spLocks noGrp="1"/>
          </p:cNvSpPr>
          <p:nvPr>
            <p:ph idx="1"/>
          </p:nvPr>
        </p:nvSpPr>
        <p:spPr>
          <a:xfrm>
            <a:off x="95322" y="1010345"/>
            <a:ext cx="2600253" cy="5504755"/>
          </a:xfrm>
        </p:spPr>
        <p:txBody>
          <a:bodyPr>
            <a:normAutofit fontScale="85000" lnSpcReduction="20000"/>
          </a:bodyPr>
          <a:lstStyle/>
          <a:p>
            <a:r>
              <a:rPr lang="en-US" dirty="0"/>
              <a:t>If GOES-16 (East) anomaly, then GOES-17 to use default GOES-16 MDS locations</a:t>
            </a:r>
          </a:p>
          <a:p>
            <a:endParaRPr lang="en-US" dirty="0"/>
          </a:p>
          <a:p>
            <a:endParaRPr lang="en-US" dirty="0"/>
          </a:p>
          <a:p>
            <a:endParaRPr lang="en-US" dirty="0"/>
          </a:p>
          <a:p>
            <a:endParaRPr lang="en-US" dirty="0"/>
          </a:p>
          <a:p>
            <a:endParaRPr lang="en-US" dirty="0"/>
          </a:p>
          <a:p>
            <a:r>
              <a:rPr lang="en-US" dirty="0"/>
              <a:t>If GOES-18 (West) anomaly, then GOES-17 to use Pacific default MDS location and a new TBD Alaska MDS location</a:t>
            </a:r>
          </a:p>
        </p:txBody>
      </p:sp>
      <p:pic>
        <p:nvPicPr>
          <p:cNvPr id="20" name="Picture 19">
            <a:extLst>
              <a:ext uri="{FF2B5EF4-FFF2-40B4-BE49-F238E27FC236}">
                <a16:creationId xmlns:a16="http://schemas.microsoft.com/office/drawing/2014/main" id="{0AC0E986-D39C-4EB6-8DF3-D21DC51B6866}"/>
              </a:ext>
            </a:extLst>
          </p:cNvPr>
          <p:cNvPicPr>
            <a:picLocks noChangeAspect="1"/>
          </p:cNvPicPr>
          <p:nvPr/>
        </p:nvPicPr>
        <p:blipFill rotWithShape="1">
          <a:blip r:embed="rId3"/>
          <a:srcRect l="4661" r="3321"/>
          <a:stretch/>
        </p:blipFill>
        <p:spPr>
          <a:xfrm>
            <a:off x="181368" y="2528165"/>
            <a:ext cx="2489555" cy="1295400"/>
          </a:xfrm>
          <a:prstGeom prst="rect">
            <a:avLst/>
          </a:prstGeom>
          <a:ln>
            <a:solidFill>
              <a:schemeClr val="tx1"/>
            </a:solidFill>
          </a:ln>
        </p:spPr>
      </p:pic>
      <p:pic>
        <p:nvPicPr>
          <p:cNvPr id="22" name="Picture 21">
            <a:extLst>
              <a:ext uri="{FF2B5EF4-FFF2-40B4-BE49-F238E27FC236}">
                <a16:creationId xmlns:a16="http://schemas.microsoft.com/office/drawing/2014/main" id="{FAA39DA6-C515-45BA-8AFC-65111C78AADA}"/>
              </a:ext>
            </a:extLst>
          </p:cNvPr>
          <p:cNvPicPr>
            <a:picLocks noChangeAspect="1"/>
          </p:cNvPicPr>
          <p:nvPr/>
        </p:nvPicPr>
        <p:blipFill rotWithShape="1">
          <a:blip r:embed="rId4">
            <a:extLst>
              <a:ext uri="{28A0092B-C50C-407E-A947-70E740481C1C}">
                <a14:useLocalDpi xmlns:a14="http://schemas.microsoft.com/office/drawing/2010/main" val="0"/>
              </a:ext>
            </a:extLst>
          </a:blip>
          <a:srcRect l="1760" t="1278" r="80615" b="73605"/>
          <a:stretch/>
        </p:blipFill>
        <p:spPr>
          <a:xfrm>
            <a:off x="3008739" y="3385059"/>
            <a:ext cx="5966573" cy="2718442"/>
          </a:xfrm>
          <a:prstGeom prst="rect">
            <a:avLst/>
          </a:prstGeom>
        </p:spPr>
      </p:pic>
      <p:pic>
        <p:nvPicPr>
          <p:cNvPr id="24" name="Picture 23">
            <a:extLst>
              <a:ext uri="{FF2B5EF4-FFF2-40B4-BE49-F238E27FC236}">
                <a16:creationId xmlns:a16="http://schemas.microsoft.com/office/drawing/2014/main" id="{D625912D-5437-4A5A-B425-E96A1A81163D}"/>
              </a:ext>
            </a:extLst>
          </p:cNvPr>
          <p:cNvPicPr>
            <a:picLocks noChangeAspect="1"/>
          </p:cNvPicPr>
          <p:nvPr/>
        </p:nvPicPr>
        <p:blipFill rotWithShape="1">
          <a:blip r:embed="rId5">
            <a:extLst>
              <a:ext uri="{28A0092B-C50C-407E-A947-70E740481C1C}">
                <a14:useLocalDpi xmlns:a14="http://schemas.microsoft.com/office/drawing/2010/main" val="0"/>
              </a:ext>
            </a:extLst>
          </a:blip>
          <a:srcRect l="1832" t="4936" r="80531" b="73553"/>
          <a:stretch/>
        </p:blipFill>
        <p:spPr>
          <a:xfrm>
            <a:off x="3031713" y="1451947"/>
            <a:ext cx="5966573" cy="2326674"/>
          </a:xfrm>
          <a:prstGeom prst="rect">
            <a:avLst/>
          </a:prstGeom>
        </p:spPr>
      </p:pic>
      <p:sp>
        <p:nvSpPr>
          <p:cNvPr id="25" name="TextBox 24">
            <a:extLst>
              <a:ext uri="{FF2B5EF4-FFF2-40B4-BE49-F238E27FC236}">
                <a16:creationId xmlns:a16="http://schemas.microsoft.com/office/drawing/2014/main" id="{F5EC587E-3D98-47E7-8741-CE5C6C204EFB}"/>
              </a:ext>
            </a:extLst>
          </p:cNvPr>
          <p:cNvSpPr txBox="1"/>
          <p:nvPr/>
        </p:nvSpPr>
        <p:spPr>
          <a:xfrm>
            <a:off x="3031714" y="1398411"/>
            <a:ext cx="741678" cy="307777"/>
          </a:xfrm>
          <a:prstGeom prst="rect">
            <a:avLst/>
          </a:prstGeom>
          <a:noFill/>
        </p:spPr>
        <p:txBody>
          <a:bodyPr wrap="none" rtlCol="0">
            <a:spAutoFit/>
          </a:bodyPr>
          <a:lstStyle/>
          <a:p>
            <a:r>
              <a:rPr lang="en-US" sz="1400" dirty="0">
                <a:solidFill>
                  <a:schemeClr val="bg1"/>
                </a:solidFill>
              </a:rPr>
              <a:t>Current</a:t>
            </a:r>
            <a:endParaRPr lang="en-US" dirty="0">
              <a:solidFill>
                <a:schemeClr val="bg1"/>
              </a:solidFill>
            </a:endParaRPr>
          </a:p>
        </p:txBody>
      </p:sp>
      <p:sp>
        <p:nvSpPr>
          <p:cNvPr id="26" name="TextBox 25">
            <a:extLst>
              <a:ext uri="{FF2B5EF4-FFF2-40B4-BE49-F238E27FC236}">
                <a16:creationId xmlns:a16="http://schemas.microsoft.com/office/drawing/2014/main" id="{BABC3E67-1A8A-4F22-B11B-1C6B4F2C2DE9}"/>
              </a:ext>
            </a:extLst>
          </p:cNvPr>
          <p:cNvSpPr txBox="1"/>
          <p:nvPr/>
        </p:nvSpPr>
        <p:spPr>
          <a:xfrm>
            <a:off x="3031714" y="3723290"/>
            <a:ext cx="2144642" cy="523220"/>
          </a:xfrm>
          <a:prstGeom prst="rect">
            <a:avLst/>
          </a:prstGeom>
          <a:noFill/>
        </p:spPr>
        <p:txBody>
          <a:bodyPr wrap="square" rtlCol="0">
            <a:spAutoFit/>
          </a:bodyPr>
          <a:lstStyle/>
          <a:p>
            <a:r>
              <a:rPr lang="en-US" sz="1400" dirty="0">
                <a:solidFill>
                  <a:schemeClr val="bg1"/>
                </a:solidFill>
              </a:rPr>
              <a:t>Proposed Addition</a:t>
            </a:r>
          </a:p>
          <a:p>
            <a:r>
              <a:rPr lang="en-US" sz="1400" dirty="0">
                <a:solidFill>
                  <a:schemeClr val="bg1"/>
                </a:solidFill>
              </a:rPr>
              <a:t>For GOES-West Role</a:t>
            </a:r>
          </a:p>
        </p:txBody>
      </p:sp>
      <p:sp>
        <p:nvSpPr>
          <p:cNvPr id="27" name="TextBox 26">
            <a:extLst>
              <a:ext uri="{FF2B5EF4-FFF2-40B4-BE49-F238E27FC236}">
                <a16:creationId xmlns:a16="http://schemas.microsoft.com/office/drawing/2014/main" id="{66CEF245-838C-46F5-9000-D595E447E184}"/>
              </a:ext>
            </a:extLst>
          </p:cNvPr>
          <p:cNvSpPr txBox="1"/>
          <p:nvPr/>
        </p:nvSpPr>
        <p:spPr>
          <a:xfrm>
            <a:off x="2874872" y="1035328"/>
            <a:ext cx="6173803" cy="307777"/>
          </a:xfrm>
          <a:prstGeom prst="rect">
            <a:avLst/>
          </a:prstGeom>
          <a:noFill/>
        </p:spPr>
        <p:txBody>
          <a:bodyPr wrap="square">
            <a:spAutoFit/>
          </a:bodyPr>
          <a:lstStyle/>
          <a:p>
            <a:pPr algn="ctr"/>
            <a:r>
              <a:rPr lang="en-US" sz="1400" dirty="0"/>
              <a:t>Current GOES-17 CONUS is yellow box.  Discussing addition of another CONUS.</a:t>
            </a:r>
          </a:p>
        </p:txBody>
      </p:sp>
      <p:cxnSp>
        <p:nvCxnSpPr>
          <p:cNvPr id="28" name="Straight Connector 27">
            <a:extLst>
              <a:ext uri="{FF2B5EF4-FFF2-40B4-BE49-F238E27FC236}">
                <a16:creationId xmlns:a16="http://schemas.microsoft.com/office/drawing/2014/main" id="{55C21282-8AE3-42FF-BA66-88DAD69B8AC6}"/>
              </a:ext>
            </a:extLst>
          </p:cNvPr>
          <p:cNvCxnSpPr/>
          <p:nvPr/>
        </p:nvCxnSpPr>
        <p:spPr>
          <a:xfrm>
            <a:off x="2785223" y="896045"/>
            <a:ext cx="0" cy="550475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4E32680B-F278-4E47-9933-7DF5BFBA9F51}"/>
              </a:ext>
            </a:extLst>
          </p:cNvPr>
          <p:cNvSpPr/>
          <p:nvPr/>
        </p:nvSpPr>
        <p:spPr>
          <a:xfrm>
            <a:off x="5116897" y="4247812"/>
            <a:ext cx="2686556" cy="1642684"/>
          </a:xfrm>
          <a:prstGeom prst="rect">
            <a:avLst/>
          </a:prstGeom>
          <a:noFill/>
          <a:ln w="19685">
            <a:solidFill>
              <a:srgbClr val="FFC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E6A9D7D-29CA-4E8D-AAF7-704D8BEC3060}"/>
              </a:ext>
            </a:extLst>
          </p:cNvPr>
          <p:cNvSpPr txBox="1"/>
          <p:nvPr/>
        </p:nvSpPr>
        <p:spPr>
          <a:xfrm>
            <a:off x="155140" y="5957869"/>
            <a:ext cx="2666998" cy="461665"/>
          </a:xfrm>
          <a:prstGeom prst="rect">
            <a:avLst/>
          </a:prstGeom>
          <a:noFill/>
        </p:spPr>
        <p:txBody>
          <a:bodyPr wrap="square" rtlCol="0">
            <a:spAutoFit/>
          </a:bodyPr>
          <a:lstStyle/>
          <a:p>
            <a:r>
              <a:rPr lang="en-US" sz="1200" dirty="0"/>
              <a:t>Domain shapes from Standby will be different from those shown in green.</a:t>
            </a:r>
          </a:p>
        </p:txBody>
      </p:sp>
    </p:spTree>
    <p:extLst>
      <p:ext uri="{BB962C8B-B14F-4D97-AF65-F5344CB8AC3E}">
        <p14:creationId xmlns:p14="http://schemas.microsoft.com/office/powerpoint/2010/main" val="599608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068"/>
            <a:ext cx="7543800" cy="822960"/>
          </a:xfrm>
        </p:spPr>
        <p:txBody>
          <a:bodyPr/>
          <a:lstStyle/>
          <a:p>
            <a:r>
              <a:rPr lang="en-US" dirty="0"/>
              <a:t>GOES-18 L1b Science Product Validation Status</a:t>
            </a:r>
          </a:p>
        </p:txBody>
      </p:sp>
      <p:sp>
        <p:nvSpPr>
          <p:cNvPr id="8" name="Date Placeholder 7"/>
          <p:cNvSpPr>
            <a:spLocks noGrp="1"/>
          </p:cNvSpPr>
          <p:nvPr>
            <p:ph type="dt" sz="half" idx="2"/>
          </p:nvPr>
        </p:nvSpPr>
        <p:spPr/>
        <p:txBody>
          <a:bodyPr/>
          <a:lstStyle/>
          <a:p>
            <a:r>
              <a:rPr lang="en-US"/>
              <a:t>March 15, 2023</a:t>
            </a:r>
            <a:endParaRPr lang="en-US" dirty="0"/>
          </a:p>
        </p:txBody>
      </p:sp>
      <p:pic>
        <p:nvPicPr>
          <p:cNvPr id="18" name="Picture 17"/>
          <p:cNvPicPr>
            <a:picLocks noChangeAspect="1"/>
          </p:cNvPicPr>
          <p:nvPr/>
        </p:nvPicPr>
        <p:blipFill>
          <a:blip r:embed="rId3"/>
          <a:stretch>
            <a:fillRect/>
          </a:stretch>
        </p:blipFill>
        <p:spPr>
          <a:xfrm>
            <a:off x="170306" y="5843377"/>
            <a:ext cx="8803387" cy="335309"/>
          </a:xfrm>
          <a:prstGeom prst="rect">
            <a:avLst/>
          </a:prstGeom>
        </p:spPr>
      </p:pic>
      <p:sp>
        <p:nvSpPr>
          <p:cNvPr id="3" name="Slide Number Placeholder 2"/>
          <p:cNvSpPr>
            <a:spLocks noGrp="1"/>
          </p:cNvSpPr>
          <p:nvPr>
            <p:ph type="sldNum" sz="quarter" idx="12"/>
          </p:nvPr>
        </p:nvSpPr>
        <p:spPr/>
        <p:txBody>
          <a:bodyPr/>
          <a:lstStyle/>
          <a:p>
            <a:fld id="{97FA8124-9865-F141-9E48-75D99BBAEFD0}" type="slidenum">
              <a:rPr lang="en-US" smtClean="0"/>
              <a:pPr/>
              <a:t>4</a:t>
            </a:fld>
            <a:endParaRPr lang="en-US" dirty="0"/>
          </a:p>
        </p:txBody>
      </p:sp>
      <p:sp>
        <p:nvSpPr>
          <p:cNvPr id="9" name="TextBox 8">
            <a:extLst>
              <a:ext uri="{FF2B5EF4-FFF2-40B4-BE49-F238E27FC236}">
                <a16:creationId xmlns:a16="http://schemas.microsoft.com/office/drawing/2014/main" id="{B04E3311-D399-4901-8CF5-D3FE313A30AC}"/>
              </a:ext>
            </a:extLst>
          </p:cNvPr>
          <p:cNvSpPr txBox="1"/>
          <p:nvPr/>
        </p:nvSpPr>
        <p:spPr>
          <a:xfrm>
            <a:off x="6507846" y="6490900"/>
            <a:ext cx="2239945" cy="276999"/>
          </a:xfrm>
          <a:prstGeom prst="rect">
            <a:avLst/>
          </a:prstGeom>
          <a:noFill/>
        </p:spPr>
        <p:txBody>
          <a:bodyPr wrap="square" rtlCol="0">
            <a:spAutoFit/>
          </a:bodyPr>
          <a:lstStyle/>
          <a:p>
            <a:pPr algn="ctr"/>
            <a:r>
              <a:rPr lang="en-US" sz="1200" dirty="0"/>
              <a:t>Ver: 2/22/23  E. Kline</a:t>
            </a:r>
          </a:p>
        </p:txBody>
      </p:sp>
      <p:graphicFrame>
        <p:nvGraphicFramePr>
          <p:cNvPr id="10" name="Google Shape;365;p22">
            <a:extLst>
              <a:ext uri="{FF2B5EF4-FFF2-40B4-BE49-F238E27FC236}">
                <a16:creationId xmlns:a16="http://schemas.microsoft.com/office/drawing/2014/main" id="{9FBB8524-07A9-4EF8-BC02-865F9B8F619D}"/>
              </a:ext>
            </a:extLst>
          </p:cNvPr>
          <p:cNvGraphicFramePr/>
          <p:nvPr>
            <p:extLst>
              <p:ext uri="{D42A27DB-BD31-4B8C-83A1-F6EECF244321}">
                <p14:modId xmlns:p14="http://schemas.microsoft.com/office/powerpoint/2010/main" val="3175045757"/>
              </p:ext>
            </p:extLst>
          </p:nvPr>
        </p:nvGraphicFramePr>
        <p:xfrm>
          <a:off x="1310862" y="1143933"/>
          <a:ext cx="6504925" cy="4389280"/>
        </p:xfrm>
        <a:graphic>
          <a:graphicData uri="http://schemas.openxmlformats.org/drawingml/2006/table">
            <a:tbl>
              <a:tblPr>
                <a:noFill/>
              </a:tblPr>
              <a:tblGrid>
                <a:gridCol w="3213100">
                  <a:extLst>
                    <a:ext uri="{9D8B030D-6E8A-4147-A177-3AD203B41FA5}">
                      <a16:colId xmlns:a16="http://schemas.microsoft.com/office/drawing/2014/main" val="20000"/>
                    </a:ext>
                  </a:extLst>
                </a:gridCol>
                <a:gridCol w="1097275">
                  <a:extLst>
                    <a:ext uri="{9D8B030D-6E8A-4147-A177-3AD203B41FA5}">
                      <a16:colId xmlns:a16="http://schemas.microsoft.com/office/drawing/2014/main" val="20001"/>
                    </a:ext>
                  </a:extLst>
                </a:gridCol>
                <a:gridCol w="1097275">
                  <a:extLst>
                    <a:ext uri="{9D8B030D-6E8A-4147-A177-3AD203B41FA5}">
                      <a16:colId xmlns:a16="http://schemas.microsoft.com/office/drawing/2014/main" val="20002"/>
                    </a:ext>
                  </a:extLst>
                </a:gridCol>
                <a:gridCol w="1097275">
                  <a:extLst>
                    <a:ext uri="{9D8B030D-6E8A-4147-A177-3AD203B41FA5}">
                      <a16:colId xmlns:a16="http://schemas.microsoft.com/office/drawing/2014/main" val="20003"/>
                    </a:ext>
                  </a:extLst>
                </a:gridCol>
              </a:tblGrid>
              <a:tr h="151925">
                <a:tc>
                  <a:txBody>
                    <a:bodyPr/>
                    <a:lstStyle/>
                    <a:p>
                      <a:pPr marL="0" marR="0" lvl="0" indent="0" algn="ctr" rtl="0">
                        <a:spcBef>
                          <a:spcPts val="0"/>
                        </a:spcBef>
                        <a:spcAft>
                          <a:spcPts val="0"/>
                        </a:spcAft>
                        <a:buNone/>
                      </a:pPr>
                      <a:r>
                        <a:rPr lang="en-US" sz="1200" b="1" dirty="0">
                          <a:solidFill>
                            <a:schemeClr val="dk1"/>
                          </a:solidFill>
                          <a:latin typeface="Calibri"/>
                          <a:ea typeface="Calibri"/>
                          <a:cs typeface="Calibri"/>
                          <a:sym typeface="Calibri"/>
                        </a:rPr>
                        <a:t>ABI L1b Product</a:t>
                      </a:r>
                      <a:endParaRPr dirty="0"/>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Beta</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Provisional</a:t>
                      </a:r>
                      <a:endParaRPr sz="1200" b="1">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Full</a:t>
                      </a:r>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51925">
                <a:tc>
                  <a:txBody>
                    <a:bodyPr/>
                    <a:lstStyle/>
                    <a:p>
                      <a:pPr marL="0" marR="0" lvl="0" indent="0" algn="l" rtl="0">
                        <a:spcBef>
                          <a:spcPts val="0"/>
                        </a:spcBef>
                        <a:spcAft>
                          <a:spcPts val="0"/>
                        </a:spcAft>
                        <a:buNone/>
                      </a:pPr>
                      <a:r>
                        <a:rPr lang="en-US" sz="1200" b="0">
                          <a:solidFill>
                            <a:schemeClr val="dk1"/>
                          </a:solidFill>
                          <a:latin typeface="Calibri"/>
                          <a:ea typeface="Calibri"/>
                          <a:cs typeface="Calibri"/>
                          <a:sym typeface="Calibri"/>
                        </a:rPr>
                        <a:t>Radiances</a:t>
                      </a:r>
                      <a:endParaRPr/>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dirty="0">
                          <a:solidFill>
                            <a:schemeClr val="tx1"/>
                          </a:solidFill>
                          <a:latin typeface="+mn-lt"/>
                          <a:cs typeface="Arial" panose="020B0604020202020204" pitchFamily="34" charset="0"/>
                        </a:rPr>
                        <a:t>5/11/2022</a:t>
                      </a: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latin typeface="Calibri"/>
                          <a:ea typeface="+mn-ea"/>
                          <a:cs typeface="Arial" panose="020B0604020202020204" pitchFamily="34" charset="0"/>
                        </a:rPr>
                        <a:t>7/28/2022</a:t>
                      </a: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a:txBody>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FY23 Q4</a:t>
                      </a:r>
                      <a:endParaRPr sz="1200" b="0"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51925">
                <a:tc>
                  <a:txBody>
                    <a:bodyPr/>
                    <a:lstStyle/>
                    <a:p>
                      <a:pPr marL="0" marR="0" lvl="0" indent="0" algn="ctr" rtl="0">
                        <a:spcBef>
                          <a:spcPts val="0"/>
                        </a:spcBef>
                        <a:spcAft>
                          <a:spcPts val="0"/>
                        </a:spcAft>
                        <a:buNone/>
                      </a:pPr>
                      <a:r>
                        <a:rPr lang="en-US" sz="1200" b="1" dirty="0">
                          <a:solidFill>
                            <a:schemeClr val="dk1"/>
                          </a:solidFill>
                          <a:latin typeface="Calibri"/>
                          <a:ea typeface="Calibri"/>
                          <a:cs typeface="Calibri"/>
                          <a:sym typeface="Calibri"/>
                        </a:rPr>
                        <a:t>GLM L2 Product</a:t>
                      </a:r>
                      <a:endParaRPr sz="1200" b="1" dirty="0">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algn="ctr"/>
                      <a:endParaRPr lang="en-US" sz="1200" b="1" dirty="0">
                        <a:solidFill>
                          <a:schemeClr val="tx1"/>
                        </a:solidFill>
                        <a:latin typeface="+mn-lt"/>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algn="ctr"/>
                      <a:endParaRPr lang="en-US" sz="1200" b="1" dirty="0">
                        <a:solidFill>
                          <a:schemeClr val="tx1"/>
                        </a:solidFill>
                        <a:latin typeface="+mn-lt"/>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endParaRPr sz="1200" b="1"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51925">
                <a:tc>
                  <a:txBody>
                    <a:bodyPr/>
                    <a:lstStyle/>
                    <a:p>
                      <a:pPr marL="0" marR="0" lvl="0" indent="0" algn="l" rtl="0">
                        <a:spcBef>
                          <a:spcPts val="0"/>
                        </a:spcBef>
                        <a:spcAft>
                          <a:spcPts val="0"/>
                        </a:spcAft>
                        <a:buNone/>
                      </a:pPr>
                      <a:r>
                        <a:rPr lang="en-US" sz="1200" b="0">
                          <a:solidFill>
                            <a:schemeClr val="dk1"/>
                          </a:solidFill>
                          <a:latin typeface="Calibri"/>
                          <a:ea typeface="Calibri"/>
                          <a:cs typeface="Calibri"/>
                          <a:sym typeface="Calibri"/>
                        </a:rPr>
                        <a:t>Lightning: Events, Groups, Flashes</a:t>
                      </a:r>
                      <a:endParaRPr sz="1200" b="0">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algn="ctr"/>
                      <a:r>
                        <a:rPr lang="en-US" sz="1200" b="0" dirty="0">
                          <a:solidFill>
                            <a:schemeClr val="tx1"/>
                          </a:solidFill>
                          <a:latin typeface="+mn-lt"/>
                          <a:cs typeface="Arial" panose="020B0604020202020204" pitchFamily="34" charset="0"/>
                        </a:rPr>
                        <a:t>9/16/2022</a:t>
                      </a: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p>
                      <a:pPr algn="ctr"/>
                      <a:r>
                        <a:rPr lang="en-US" sz="1200" b="0" dirty="0">
                          <a:solidFill>
                            <a:schemeClr val="tx1"/>
                          </a:solidFill>
                          <a:latin typeface="+mn-lt"/>
                          <a:cs typeface="Arial" panose="020B0604020202020204" pitchFamily="34" charset="0"/>
                        </a:rPr>
                        <a:t>10/31/2022</a:t>
                      </a: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a:txBody>
                    <a:bodyPr/>
                    <a:lstStyle/>
                    <a:p>
                      <a:pPr marL="0" marR="0" lvl="0" indent="0" algn="ctr" rtl="0">
                        <a:spcBef>
                          <a:spcPts val="0"/>
                        </a:spcBef>
                        <a:spcAft>
                          <a:spcPts val="0"/>
                        </a:spcAft>
                        <a:buNone/>
                      </a:pPr>
                      <a:r>
                        <a:rPr lang="en-US" sz="1200" b="0" dirty="0">
                          <a:solidFill>
                            <a:schemeClr val="dk1"/>
                          </a:solidFill>
                          <a:latin typeface="Calibri"/>
                          <a:ea typeface="Calibri"/>
                          <a:cs typeface="Calibri"/>
                          <a:sym typeface="Calibri"/>
                        </a:rPr>
                        <a:t>FY24 Q1</a:t>
                      </a:r>
                      <a:endParaRPr sz="1200" b="0"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51925">
                <a:tc>
                  <a:txBody>
                    <a:bodyPr/>
                    <a:lstStyle/>
                    <a:p>
                      <a:pPr marL="0" marR="0" lvl="0" indent="0" algn="ctr" rtl="0">
                        <a:spcBef>
                          <a:spcPts val="0"/>
                        </a:spcBef>
                        <a:spcAft>
                          <a:spcPts val="0"/>
                        </a:spcAft>
                        <a:buNone/>
                      </a:pPr>
                      <a:r>
                        <a:rPr lang="en-US" sz="1200" b="1" dirty="0">
                          <a:solidFill>
                            <a:schemeClr val="dk1"/>
                          </a:solidFill>
                          <a:latin typeface="Calibri"/>
                          <a:ea typeface="Calibri"/>
                          <a:cs typeface="Calibri"/>
                          <a:sym typeface="Calibri"/>
                        </a:rPr>
                        <a:t>SEISS L1b Products</a:t>
                      </a:r>
                      <a:endParaRPr dirty="0"/>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200" b="1" dirty="0">
                        <a:solidFill>
                          <a:schemeClr val="tx1"/>
                        </a:solidFill>
                        <a:latin typeface="+mn-lt"/>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200" b="1" dirty="0">
                        <a:solidFill>
                          <a:schemeClr val="tx1"/>
                        </a:solidFill>
                        <a:latin typeface="+mn-lt"/>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endParaRPr sz="1200" b="1"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51925">
                <a:tc>
                  <a:txBody>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Energetic Heavy Ions</a:t>
                      </a:r>
                      <a:endParaRPr/>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kern="1200" dirty="0">
                          <a:solidFill>
                            <a:schemeClr val="tx1"/>
                          </a:solidFill>
                          <a:latin typeface="Calibri"/>
                          <a:ea typeface="+mn-ea"/>
                          <a:cs typeface="Arial" panose="020B0604020202020204" pitchFamily="34" charset="0"/>
                        </a:rPr>
                        <a:t>8/1/2022</a:t>
                      </a:r>
                      <a:endParaRPr lang="en-US" sz="1200" dirty="0">
                        <a:solidFill>
                          <a:schemeClr val="tx1"/>
                        </a:solidFill>
                        <a:latin typeface="+mn-lt"/>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strike="noStrike" dirty="0">
                          <a:solidFill>
                            <a:schemeClr val="tx1"/>
                          </a:solidFill>
                          <a:latin typeface="+mn-lt"/>
                          <a:cs typeface="Arial" panose="020B0604020202020204" pitchFamily="34" charset="0"/>
                        </a:rPr>
                        <a:t>11/15/2022</a:t>
                      </a:r>
                    </a:p>
                  </a:txBody>
                  <a:tcPr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a:txBody>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FY24</a:t>
                      </a:r>
                      <a:endParaRPr sz="1200"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151925">
                <a:tc>
                  <a:txBody>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Magnetospheric e</a:t>
                      </a:r>
                      <a:r>
                        <a:rPr lang="en-US" sz="1200" baseline="30000" dirty="0">
                          <a:solidFill>
                            <a:schemeClr val="dk1"/>
                          </a:solidFill>
                          <a:latin typeface="Calibri"/>
                          <a:ea typeface="Calibri"/>
                          <a:cs typeface="Calibri"/>
                          <a:sym typeface="Calibri"/>
                        </a:rPr>
                        <a:t>-</a:t>
                      </a:r>
                      <a:r>
                        <a:rPr lang="en-US" sz="1200" dirty="0">
                          <a:solidFill>
                            <a:schemeClr val="dk1"/>
                          </a:solidFill>
                          <a:latin typeface="Calibri"/>
                          <a:ea typeface="Calibri"/>
                          <a:cs typeface="Calibri"/>
                          <a:sym typeface="Calibri"/>
                        </a:rPr>
                        <a:t>/p</a:t>
                      </a:r>
                      <a:r>
                        <a:rPr lang="en-US" sz="1200" baseline="30000" dirty="0">
                          <a:solidFill>
                            <a:schemeClr val="dk1"/>
                          </a:solidFill>
                          <a:latin typeface="Calibri"/>
                          <a:ea typeface="Calibri"/>
                          <a:cs typeface="Calibri"/>
                          <a:sym typeface="Calibri"/>
                        </a:rPr>
                        <a:t>+</a:t>
                      </a:r>
                      <a:r>
                        <a:rPr lang="en-US" sz="1200" dirty="0">
                          <a:solidFill>
                            <a:schemeClr val="dk1"/>
                          </a:solidFill>
                          <a:latin typeface="Calibri"/>
                          <a:ea typeface="Calibri"/>
                          <a:cs typeface="Calibri"/>
                          <a:sym typeface="Calibri"/>
                        </a:rPr>
                        <a:t>: Low Energy</a:t>
                      </a:r>
                      <a:endParaRPr sz="1200" dirty="0">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Calibri"/>
                          <a:ea typeface="+mn-ea"/>
                          <a:cs typeface="Arial" panose="020B0604020202020204" pitchFamily="34" charset="0"/>
                        </a:rPr>
                        <a:t>8/1/2022</a:t>
                      </a:r>
                      <a:endParaRPr kumimoji="0" lang="en-US" sz="1200" b="0" i="0" u="none" strike="noStrike" kern="1200" cap="none" spc="0" normalizeH="0" baseline="0" noProof="0" dirty="0">
                        <a:ln>
                          <a:noFill/>
                        </a:ln>
                        <a:solidFill>
                          <a:schemeClr val="tx1"/>
                        </a:solidFill>
                        <a:effectLst/>
                        <a:uLnTx/>
                        <a:uFillTx/>
                        <a:latin typeface="Calibri"/>
                        <a:ea typeface="+mn-ea"/>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Arial" panose="020B0604020202020204" pitchFamily="34" charset="0"/>
                        </a:rPr>
                        <a:t>11/29/2022</a:t>
                      </a:r>
                    </a:p>
                  </a:txBody>
                  <a:tcPr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a:txBody>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FY24</a:t>
                      </a:r>
                      <a:endParaRPr sz="1200"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151925">
                <a:tc>
                  <a:txBody>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Magnetospheric e</a:t>
                      </a:r>
                      <a:r>
                        <a:rPr lang="en-US" sz="1200" baseline="30000">
                          <a:solidFill>
                            <a:schemeClr val="dk1"/>
                          </a:solidFill>
                          <a:latin typeface="Calibri"/>
                          <a:ea typeface="Calibri"/>
                          <a:cs typeface="Calibri"/>
                          <a:sym typeface="Calibri"/>
                        </a:rPr>
                        <a:t>-</a:t>
                      </a:r>
                      <a:r>
                        <a:rPr lang="en-US" sz="1200">
                          <a:solidFill>
                            <a:schemeClr val="dk1"/>
                          </a:solidFill>
                          <a:latin typeface="Calibri"/>
                          <a:ea typeface="Calibri"/>
                          <a:cs typeface="Calibri"/>
                          <a:sym typeface="Calibri"/>
                        </a:rPr>
                        <a:t>/p</a:t>
                      </a:r>
                      <a:r>
                        <a:rPr lang="en-US" sz="1200" baseline="30000">
                          <a:solidFill>
                            <a:schemeClr val="dk1"/>
                          </a:solidFill>
                          <a:latin typeface="Calibri"/>
                          <a:ea typeface="Calibri"/>
                          <a:cs typeface="Calibri"/>
                          <a:sym typeface="Calibri"/>
                        </a:rPr>
                        <a:t>+</a:t>
                      </a:r>
                      <a:r>
                        <a:rPr lang="en-US" sz="1200">
                          <a:solidFill>
                            <a:schemeClr val="dk1"/>
                          </a:solidFill>
                          <a:latin typeface="Calibri"/>
                          <a:ea typeface="Calibri"/>
                          <a:cs typeface="Calibri"/>
                          <a:sym typeface="Calibri"/>
                        </a:rPr>
                        <a:t>: High Energy</a:t>
                      </a:r>
                      <a:endParaRPr sz="1200">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Calibri"/>
                          <a:ea typeface="+mn-ea"/>
                          <a:cs typeface="Arial" panose="020B0604020202020204" pitchFamily="34" charset="0"/>
                        </a:rPr>
                        <a:t>8/1/2022</a:t>
                      </a:r>
                      <a:endParaRPr kumimoji="0" lang="en-US" sz="1200" b="0" i="0" u="none" strike="noStrike" kern="1200" cap="none" spc="0" normalizeH="0" baseline="0" noProof="0" dirty="0">
                        <a:ln>
                          <a:noFill/>
                        </a:ln>
                        <a:solidFill>
                          <a:schemeClr val="tx1"/>
                        </a:solidFill>
                        <a:effectLst/>
                        <a:uLnTx/>
                        <a:uFillTx/>
                        <a:latin typeface="Calibri"/>
                        <a:ea typeface="+mn-ea"/>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Arial" panose="020B0604020202020204" pitchFamily="34" charset="0"/>
                        </a:rPr>
                        <a:t>10/11/2022</a:t>
                      </a:r>
                    </a:p>
                  </a:txBody>
                  <a:tcPr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a:txBody>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FY24</a:t>
                      </a:r>
                      <a:endParaRPr sz="1200"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151925">
                <a:tc>
                  <a:txBody>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Solar &amp; Galactic Protons</a:t>
                      </a:r>
                      <a:endParaRPr dirty="0"/>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Calibri"/>
                          <a:ea typeface="+mn-ea"/>
                          <a:cs typeface="Arial" panose="020B0604020202020204" pitchFamily="34" charset="0"/>
                        </a:rPr>
                        <a:t>8/1/2022</a:t>
                      </a:r>
                      <a:endParaRPr kumimoji="0" lang="en-US" sz="1200" b="0" i="0" u="none" strike="noStrike" kern="1200" cap="none" spc="0" normalizeH="0" baseline="0" noProof="0" dirty="0">
                        <a:ln>
                          <a:noFill/>
                        </a:ln>
                        <a:solidFill>
                          <a:schemeClr val="tx1"/>
                        </a:solidFill>
                        <a:effectLst/>
                        <a:uLnTx/>
                        <a:uFillTx/>
                        <a:latin typeface="Calibri"/>
                        <a:ea typeface="+mn-ea"/>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Arial" panose="020B0604020202020204" pitchFamily="34" charset="0"/>
                        </a:rPr>
                        <a:t>9/13/2022</a:t>
                      </a:r>
                    </a:p>
                  </a:txBody>
                  <a:tcPr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a:txBody>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FY24</a:t>
                      </a:r>
                      <a:endParaRPr sz="1200"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151925">
                <a:tc>
                  <a:txBody>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EXIS L1b Products</a:t>
                      </a:r>
                      <a:endParaRPr sz="1200" b="1">
                        <a:solidFill>
                          <a:schemeClr val="dk1"/>
                        </a:solidFill>
                        <a:latin typeface="Calibri"/>
                        <a:ea typeface="Calibri"/>
                        <a:cs typeface="Calibri"/>
                        <a:sym typeface="Calibri"/>
                      </a:endParaRPr>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200" b="1" dirty="0">
                        <a:solidFill>
                          <a:schemeClr val="tx1"/>
                        </a:solidFill>
                        <a:latin typeface="+mn-lt"/>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200" b="1" dirty="0">
                        <a:solidFill>
                          <a:schemeClr val="tx1"/>
                        </a:solidFill>
                        <a:latin typeface="+mn-lt"/>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endParaRPr sz="1200" b="1"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51925">
                <a:tc>
                  <a:txBody>
                    <a:bodyPr/>
                    <a:lstStyle/>
                    <a:p>
                      <a:pPr marL="0" marR="0" lvl="0" indent="0" algn="l" rtl="0">
                        <a:spcBef>
                          <a:spcPts val="0"/>
                        </a:spcBef>
                        <a:spcAft>
                          <a:spcPts val="0"/>
                        </a:spcAft>
                        <a:buNone/>
                      </a:pPr>
                      <a:r>
                        <a:rPr lang="en-US" sz="1200" dirty="0">
                          <a:solidFill>
                            <a:schemeClr val="dk1"/>
                          </a:solidFill>
                          <a:latin typeface="Calibri"/>
                          <a:ea typeface="Calibri"/>
                          <a:cs typeface="Calibri"/>
                          <a:sym typeface="Calibri"/>
                        </a:rPr>
                        <a:t>Solar Flux: EUV</a:t>
                      </a:r>
                      <a:endParaRPr dirty="0"/>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aseline="0" dirty="0">
                          <a:solidFill>
                            <a:schemeClr val="tx1"/>
                          </a:solidFill>
                          <a:latin typeface="+mn-lt"/>
                          <a:cs typeface="Arial" panose="020B0604020202020204" pitchFamily="34" charset="0"/>
                        </a:rPr>
                        <a:t>7/18/2022</a:t>
                      </a: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Arial" panose="020B0604020202020204" pitchFamily="34" charset="0"/>
                        </a:rPr>
                        <a:t>11/17/2022</a:t>
                      </a:r>
                    </a:p>
                  </a:txBody>
                  <a:tcPr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a:txBody>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FY24</a:t>
                      </a:r>
                      <a:endParaRPr sz="1200"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151925">
                <a:tc>
                  <a:txBody>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Solar Flux: X-ray Irradiance</a:t>
                      </a:r>
                      <a:endParaRPr/>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dirty="0">
                          <a:solidFill>
                            <a:schemeClr val="tx1"/>
                          </a:solidFill>
                          <a:latin typeface="+mn-lt"/>
                          <a:cs typeface="Arial" panose="020B0604020202020204" pitchFamily="34" charset="0"/>
                        </a:rPr>
                        <a:t>7/18/2022</a:t>
                      </a: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Arial" panose="020B0604020202020204" pitchFamily="34" charset="0"/>
                        </a:rPr>
                        <a:t>11/17/2022</a:t>
                      </a:r>
                    </a:p>
                  </a:txBody>
                  <a:tcPr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a:txBody>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FY24</a:t>
                      </a:r>
                      <a:endParaRPr sz="1200"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151925">
                <a:tc>
                  <a:txBody>
                    <a:bodyPr/>
                    <a:lstStyle/>
                    <a:p>
                      <a:pPr marL="0" marR="0" lvl="0" indent="0" algn="ctr" rtl="0">
                        <a:spcBef>
                          <a:spcPts val="0"/>
                        </a:spcBef>
                        <a:spcAft>
                          <a:spcPts val="0"/>
                        </a:spcAft>
                        <a:buNone/>
                      </a:pPr>
                      <a:r>
                        <a:rPr lang="en-US" sz="1200" b="1" dirty="0">
                          <a:solidFill>
                            <a:schemeClr val="dk1"/>
                          </a:solidFill>
                          <a:latin typeface="Calibri"/>
                          <a:ea typeface="Calibri"/>
                          <a:cs typeface="Calibri"/>
                          <a:sym typeface="Calibri"/>
                        </a:rPr>
                        <a:t>SUVI L1b Product</a:t>
                      </a:r>
                      <a:endParaRPr dirty="0"/>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200" b="1" dirty="0">
                        <a:solidFill>
                          <a:schemeClr val="tx1"/>
                        </a:solidFill>
                        <a:latin typeface="+mn-lt"/>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200" b="1" dirty="0">
                        <a:solidFill>
                          <a:schemeClr val="tx1"/>
                        </a:solidFill>
                        <a:latin typeface="+mn-lt"/>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endParaRPr sz="1200" b="1"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51925">
                <a:tc>
                  <a:txBody>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Solar EUV Imagery</a:t>
                      </a:r>
                      <a:endParaRPr/>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kern="1200" dirty="0">
                          <a:solidFill>
                            <a:schemeClr val="tx1"/>
                          </a:solidFill>
                          <a:latin typeface="Calibri"/>
                          <a:ea typeface="+mn-ea"/>
                          <a:cs typeface="Arial" panose="020B0604020202020204" pitchFamily="34" charset="0"/>
                        </a:rPr>
                        <a:t>8/1/2022</a:t>
                      </a:r>
                      <a:endParaRPr lang="en-US" sz="1200" dirty="0">
                        <a:solidFill>
                          <a:schemeClr val="tx1"/>
                        </a:solidFill>
                        <a:latin typeface="+mn-lt"/>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latin typeface="Calibri"/>
                          <a:ea typeface="+mn-ea"/>
                          <a:cs typeface="Arial" panose="020B0604020202020204" pitchFamily="34" charset="0"/>
                        </a:rPr>
                        <a:t>11/22/2022</a:t>
                      </a: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a:txBody>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FY24</a:t>
                      </a:r>
                      <a:endParaRPr sz="1200"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151925">
                <a:tc>
                  <a:txBody>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GMAG L1b Product</a:t>
                      </a:r>
                      <a:endParaRPr/>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200" b="1" dirty="0">
                        <a:solidFill>
                          <a:schemeClr val="tx1"/>
                        </a:solidFill>
                        <a:latin typeface="+mn-lt"/>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200" b="1" dirty="0">
                        <a:solidFill>
                          <a:schemeClr val="tx1"/>
                        </a:solidFill>
                        <a:latin typeface="+mn-lt"/>
                        <a:cs typeface="Arial" panose="020B0604020202020204" pitchFamily="34" charset="0"/>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endParaRPr sz="1200" b="1"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51925">
                <a:tc>
                  <a:txBody>
                    <a:bodyPr/>
                    <a:lstStyle/>
                    <a:p>
                      <a:pPr marL="0" marR="0" lvl="0" indent="0" algn="l" rtl="0">
                        <a:spcBef>
                          <a:spcPts val="0"/>
                        </a:spcBef>
                        <a:spcAft>
                          <a:spcPts val="0"/>
                        </a:spcAft>
                        <a:buNone/>
                      </a:pPr>
                      <a:r>
                        <a:rPr lang="en-US" sz="1200" b="0">
                          <a:solidFill>
                            <a:schemeClr val="dk1"/>
                          </a:solidFill>
                          <a:latin typeface="Calibri"/>
                          <a:ea typeface="Calibri"/>
                          <a:cs typeface="Calibri"/>
                          <a:sym typeface="Calibri"/>
                        </a:rPr>
                        <a:t>Geomagnetic Field</a:t>
                      </a:r>
                      <a:endParaRPr/>
                    </a:p>
                  </a:txBody>
                  <a:tcPr marL="91450" marR="91450" marT="45725" marB="45725"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Calibri"/>
                          <a:ea typeface="+mn-ea"/>
                          <a:cs typeface="Arial" panose="020B0604020202020204" pitchFamily="34" charset="0"/>
                        </a:rPr>
                        <a:t>7/11/2022</a:t>
                      </a: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latin typeface="Calibri"/>
                          <a:ea typeface="+mn-ea"/>
                          <a:cs typeface="Arial" panose="020B0604020202020204" pitchFamily="34" charset="0"/>
                        </a:rPr>
                        <a:t>9/16/2022</a:t>
                      </a: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66FF"/>
                    </a:solidFill>
                  </a:tcPr>
                </a:tc>
                <a:tc>
                  <a:txBody>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FY24</a:t>
                      </a:r>
                      <a:endParaRPr sz="1200" b="0" dirty="0">
                        <a:solidFill>
                          <a:schemeClr val="dk1"/>
                        </a:solidFill>
                        <a:latin typeface="Calibri"/>
                        <a:ea typeface="Calibri"/>
                        <a:cs typeface="Calibri"/>
                        <a:sym typeface="Calibri"/>
                      </a:endParaRPr>
                    </a:p>
                  </a:txBody>
                  <a:tcPr marL="91450" marR="91450" marT="45725" marB="45725"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bl>
          </a:graphicData>
        </a:graphic>
      </p:graphicFrame>
      <p:sp>
        <p:nvSpPr>
          <p:cNvPr id="4" name="Footer Placeholder 3">
            <a:extLst>
              <a:ext uri="{FF2B5EF4-FFF2-40B4-BE49-F238E27FC236}">
                <a16:creationId xmlns:a16="http://schemas.microsoft.com/office/drawing/2014/main" id="{B7C10C81-1B31-48DA-A585-B6E287421300}"/>
              </a:ext>
            </a:extLst>
          </p:cNvPr>
          <p:cNvSpPr>
            <a:spLocks noGrp="1"/>
          </p:cNvSpPr>
          <p:nvPr>
            <p:ph type="ftr" sz="quarter" idx="3"/>
          </p:nvPr>
        </p:nvSpPr>
        <p:spPr/>
        <p:txBody>
          <a:bodyPr/>
          <a:lstStyle/>
          <a:p>
            <a:r>
              <a:rPr lang="en-US"/>
              <a:t>Joint GRB-HRIT/EMWIN User Group Meeting</a:t>
            </a:r>
            <a:endParaRPr lang="en-US" dirty="0"/>
          </a:p>
        </p:txBody>
      </p:sp>
    </p:spTree>
    <p:extLst>
      <p:ext uri="{BB962C8B-B14F-4D97-AF65-F5344CB8AC3E}">
        <p14:creationId xmlns:p14="http://schemas.microsoft.com/office/powerpoint/2010/main" val="1856769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G18 ABI Band 7 Barcode Artifact</a:t>
            </a:r>
            <a:endParaRPr lang="en-US" dirty="0"/>
          </a:p>
        </p:txBody>
      </p:sp>
      <p:sp>
        <p:nvSpPr>
          <p:cNvPr id="3" name="Date Placeholder 2"/>
          <p:cNvSpPr>
            <a:spLocks noGrp="1"/>
          </p:cNvSpPr>
          <p:nvPr>
            <p:ph type="dt" sz="half" idx="2"/>
          </p:nvPr>
        </p:nvSpPr>
        <p:spPr/>
        <p:txBody>
          <a:bodyPr/>
          <a:lstStyle/>
          <a:p>
            <a:r>
              <a:rPr lang="en-US"/>
              <a:t>March 15, 2023</a:t>
            </a:r>
            <a:endParaRPr lang="en-US" dirty="0"/>
          </a:p>
        </p:txBody>
      </p:sp>
      <p:sp>
        <p:nvSpPr>
          <p:cNvPr id="6" name="Slide Number Placeholder 5"/>
          <p:cNvSpPr>
            <a:spLocks noGrp="1"/>
          </p:cNvSpPr>
          <p:nvPr>
            <p:ph type="sldNum" sz="quarter" idx="12"/>
          </p:nvPr>
        </p:nvSpPr>
        <p:spPr/>
        <p:txBody>
          <a:bodyPr/>
          <a:lstStyle/>
          <a:p>
            <a:fld id="{97FA8124-9865-F141-9E48-75D99BBAEFD0}" type="slidenum">
              <a:rPr lang="en-US" smtClean="0"/>
              <a:pPr/>
              <a:t>5</a:t>
            </a:fld>
            <a:endParaRPr lang="en-US" dirty="0"/>
          </a:p>
        </p:txBody>
      </p:sp>
      <p:pic>
        <p:nvPicPr>
          <p:cNvPr id="8" name="Video 5">
            <a:hlinkClick r:id="" action="ppaction://media"/>
            <a:extLst>
              <a:ext uri="{FF2B5EF4-FFF2-40B4-BE49-F238E27FC236}">
                <a16:creationId xmlns:a16="http://schemas.microsoft.com/office/drawing/2014/main" id="{936C8BF5-D5DD-44C1-B933-E42202BC7E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6075" y="1197658"/>
            <a:ext cx="6631849" cy="4462682"/>
          </a:xfrm>
          <a:prstGeom prst="rect">
            <a:avLst/>
          </a:prstGeom>
        </p:spPr>
      </p:pic>
      <p:sp>
        <p:nvSpPr>
          <p:cNvPr id="9" name="TextBox 8">
            <a:extLst>
              <a:ext uri="{FF2B5EF4-FFF2-40B4-BE49-F238E27FC236}">
                <a16:creationId xmlns:a16="http://schemas.microsoft.com/office/drawing/2014/main" id="{A763E8AA-590F-433A-8533-763A4650E7EF}"/>
              </a:ext>
            </a:extLst>
          </p:cNvPr>
          <p:cNvSpPr txBox="1"/>
          <p:nvPr/>
        </p:nvSpPr>
        <p:spPr>
          <a:xfrm>
            <a:off x="6693434" y="6482834"/>
            <a:ext cx="2239945" cy="276999"/>
          </a:xfrm>
          <a:prstGeom prst="rect">
            <a:avLst/>
          </a:prstGeom>
          <a:noFill/>
        </p:spPr>
        <p:txBody>
          <a:bodyPr wrap="square" rtlCol="0">
            <a:spAutoFit/>
          </a:bodyPr>
          <a:lstStyle/>
          <a:p>
            <a:pPr algn="ctr"/>
            <a:r>
              <a:rPr lang="en-US" sz="1200" dirty="0"/>
              <a:t>Ver: 2/22/23  E. Kline</a:t>
            </a:r>
          </a:p>
        </p:txBody>
      </p:sp>
      <p:sp>
        <p:nvSpPr>
          <p:cNvPr id="10" name="TextBox 9">
            <a:extLst>
              <a:ext uri="{FF2B5EF4-FFF2-40B4-BE49-F238E27FC236}">
                <a16:creationId xmlns:a16="http://schemas.microsoft.com/office/drawing/2014/main" id="{BD89EE8B-C743-444B-9EFC-2E071C380433}"/>
              </a:ext>
            </a:extLst>
          </p:cNvPr>
          <p:cNvSpPr txBox="1"/>
          <p:nvPr/>
        </p:nvSpPr>
        <p:spPr>
          <a:xfrm>
            <a:off x="1716438" y="6051417"/>
            <a:ext cx="6631848" cy="369332"/>
          </a:xfrm>
          <a:prstGeom prst="rect">
            <a:avLst/>
          </a:prstGeom>
          <a:noFill/>
        </p:spPr>
        <p:txBody>
          <a:bodyPr wrap="square">
            <a:spAutoFit/>
          </a:bodyPr>
          <a:lstStyle/>
          <a:p>
            <a:r>
              <a:rPr lang="en-US" dirty="0">
                <a:hlinkClick r:id="rId5"/>
              </a:rPr>
              <a:t>https://www.ospo.noaa.gov/Operations/GOES/transition.html</a:t>
            </a:r>
            <a:endParaRPr lang="en-US" dirty="0"/>
          </a:p>
        </p:txBody>
      </p:sp>
      <p:sp>
        <p:nvSpPr>
          <p:cNvPr id="11" name="Rectangle: Rounded Corners 10">
            <a:extLst>
              <a:ext uri="{FF2B5EF4-FFF2-40B4-BE49-F238E27FC236}">
                <a16:creationId xmlns:a16="http://schemas.microsoft.com/office/drawing/2014/main" id="{55B422A4-9F97-44A6-8E92-2C7FAA637434}"/>
              </a:ext>
            </a:extLst>
          </p:cNvPr>
          <p:cNvSpPr/>
          <p:nvPr/>
        </p:nvSpPr>
        <p:spPr>
          <a:xfrm>
            <a:off x="1113548" y="1943099"/>
            <a:ext cx="6916904" cy="297180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An updated version of the pptx on OSPO’s GOES-18 T2O site</a:t>
            </a:r>
          </a:p>
          <a:p>
            <a:pPr algn="ctr"/>
            <a:r>
              <a:rPr lang="en-US" dirty="0">
                <a:solidFill>
                  <a:schemeClr val="bg1"/>
                </a:solidFill>
              </a:rPr>
              <a:t>is now posted. </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NWS reports the artifact has minimal impact and no impact to feature detection.</a:t>
            </a:r>
          </a:p>
        </p:txBody>
      </p:sp>
      <p:sp>
        <p:nvSpPr>
          <p:cNvPr id="5" name="Footer Placeholder 4">
            <a:extLst>
              <a:ext uri="{FF2B5EF4-FFF2-40B4-BE49-F238E27FC236}">
                <a16:creationId xmlns:a16="http://schemas.microsoft.com/office/drawing/2014/main" id="{ABCB9016-A99E-4BE7-986C-DF9229D4E2FC}"/>
              </a:ext>
            </a:extLst>
          </p:cNvPr>
          <p:cNvSpPr>
            <a:spLocks noGrp="1"/>
          </p:cNvSpPr>
          <p:nvPr>
            <p:ph type="ftr" sz="quarter" idx="3"/>
          </p:nvPr>
        </p:nvSpPr>
        <p:spPr/>
        <p:txBody>
          <a:bodyPr/>
          <a:lstStyle/>
          <a:p>
            <a:r>
              <a:rPr lang="en-US"/>
              <a:t>Joint GRB-HRIT/EMWIN User Group Meeting</a:t>
            </a:r>
            <a:endParaRPr lang="en-US" dirty="0"/>
          </a:p>
        </p:txBody>
      </p:sp>
    </p:spTree>
    <p:extLst>
      <p:ext uri="{BB962C8B-B14F-4D97-AF65-F5344CB8AC3E}">
        <p14:creationId xmlns:p14="http://schemas.microsoft.com/office/powerpoint/2010/main" val="151796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mute="1">
                <p:cTn id="12" repeatCount="indefinite"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068"/>
            <a:ext cx="7543800" cy="822960"/>
          </a:xfrm>
        </p:spPr>
        <p:txBody>
          <a:bodyPr/>
          <a:lstStyle/>
          <a:p>
            <a:r>
              <a:rPr lang="en-US" sz="2800" dirty="0"/>
              <a:t>GOES-18 L2+ Science Product Validation Status</a:t>
            </a:r>
          </a:p>
        </p:txBody>
      </p:sp>
      <p:sp>
        <p:nvSpPr>
          <p:cNvPr id="6" name="Date Placeholder 5"/>
          <p:cNvSpPr>
            <a:spLocks noGrp="1"/>
          </p:cNvSpPr>
          <p:nvPr>
            <p:ph type="dt" sz="half" idx="2"/>
          </p:nvPr>
        </p:nvSpPr>
        <p:spPr/>
        <p:txBody>
          <a:bodyPr/>
          <a:lstStyle/>
          <a:p>
            <a:r>
              <a:rPr lang="en-US"/>
              <a:t>March 15, 2023</a:t>
            </a:r>
            <a:endParaRPr lang="en-US" dirty="0"/>
          </a:p>
        </p:txBody>
      </p:sp>
      <p:sp>
        <p:nvSpPr>
          <p:cNvPr id="3" name="Slide Number Placeholder 2"/>
          <p:cNvSpPr>
            <a:spLocks noGrp="1"/>
          </p:cNvSpPr>
          <p:nvPr>
            <p:ph type="sldNum" sz="quarter" idx="12"/>
          </p:nvPr>
        </p:nvSpPr>
        <p:spPr/>
        <p:txBody>
          <a:bodyPr/>
          <a:lstStyle/>
          <a:p>
            <a:fld id="{97FA8124-9865-F141-9E48-75D99BBAEFD0}" type="slidenum">
              <a:rPr lang="en-US" smtClean="0"/>
              <a:pPr/>
              <a:t>6</a:t>
            </a:fld>
            <a:endParaRPr lang="en-US" dirty="0"/>
          </a:p>
        </p:txBody>
      </p:sp>
      <p:sp>
        <p:nvSpPr>
          <p:cNvPr id="13" name="TextBox 12">
            <a:extLst>
              <a:ext uri="{FF2B5EF4-FFF2-40B4-BE49-F238E27FC236}">
                <a16:creationId xmlns:a16="http://schemas.microsoft.com/office/drawing/2014/main" id="{F28C9F7E-B83B-4E1C-96E3-1E8DE6F3B5EB}"/>
              </a:ext>
            </a:extLst>
          </p:cNvPr>
          <p:cNvSpPr txBox="1"/>
          <p:nvPr/>
        </p:nvSpPr>
        <p:spPr>
          <a:xfrm>
            <a:off x="6693434" y="6482834"/>
            <a:ext cx="2239945" cy="276999"/>
          </a:xfrm>
          <a:prstGeom prst="rect">
            <a:avLst/>
          </a:prstGeom>
          <a:noFill/>
        </p:spPr>
        <p:txBody>
          <a:bodyPr wrap="square" rtlCol="0">
            <a:spAutoFit/>
          </a:bodyPr>
          <a:lstStyle/>
          <a:p>
            <a:pPr algn="ctr"/>
            <a:r>
              <a:rPr lang="en-US" sz="1200" dirty="0"/>
              <a:t>Ver: 2/22/23  E. Kline</a:t>
            </a:r>
          </a:p>
        </p:txBody>
      </p:sp>
      <p:pic>
        <p:nvPicPr>
          <p:cNvPr id="14" name="Picture 13">
            <a:extLst>
              <a:ext uri="{FF2B5EF4-FFF2-40B4-BE49-F238E27FC236}">
                <a16:creationId xmlns:a16="http://schemas.microsoft.com/office/drawing/2014/main" id="{7A2FCA97-2A67-46D0-A354-E4D7A22E3F09}"/>
              </a:ext>
            </a:extLst>
          </p:cNvPr>
          <p:cNvPicPr>
            <a:picLocks noChangeAspect="1"/>
          </p:cNvPicPr>
          <p:nvPr/>
        </p:nvPicPr>
        <p:blipFill rotWithShape="1">
          <a:blip r:embed="rId3">
            <a:extLst>
              <a:ext uri="{28A0092B-C50C-407E-A947-70E740481C1C}">
                <a14:useLocalDpi xmlns:a14="http://schemas.microsoft.com/office/drawing/2010/main" val="0"/>
              </a:ext>
            </a:extLst>
          </a:blip>
          <a:srcRect t="77460" b="9062"/>
          <a:stretch/>
        </p:blipFill>
        <p:spPr>
          <a:xfrm>
            <a:off x="0" y="5181594"/>
            <a:ext cx="9144000" cy="924294"/>
          </a:xfrm>
          <a:prstGeom prst="rect">
            <a:avLst/>
          </a:prstGeom>
        </p:spPr>
      </p:pic>
      <p:graphicFrame>
        <p:nvGraphicFramePr>
          <p:cNvPr id="15" name="Table 14">
            <a:extLst>
              <a:ext uri="{FF2B5EF4-FFF2-40B4-BE49-F238E27FC236}">
                <a16:creationId xmlns:a16="http://schemas.microsoft.com/office/drawing/2014/main" id="{7C46DEEE-9165-4037-8FDF-0071358F333C}"/>
              </a:ext>
            </a:extLst>
          </p:cNvPr>
          <p:cNvGraphicFramePr>
            <a:graphicFrameLocks noGrp="1"/>
          </p:cNvGraphicFramePr>
          <p:nvPr>
            <p:extLst>
              <p:ext uri="{D42A27DB-BD31-4B8C-83A1-F6EECF244321}">
                <p14:modId xmlns:p14="http://schemas.microsoft.com/office/powerpoint/2010/main" val="2250689562"/>
              </p:ext>
            </p:extLst>
          </p:nvPr>
        </p:nvGraphicFramePr>
        <p:xfrm>
          <a:off x="41148" y="978728"/>
          <a:ext cx="9061704" cy="4121813"/>
        </p:xfrm>
        <a:graphic>
          <a:graphicData uri="http://schemas.openxmlformats.org/drawingml/2006/table">
            <a:tbl>
              <a:tblPr firstRow="1" bandRow="1"/>
              <a:tblGrid>
                <a:gridCol w="2359152">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33044">
                  <a:extLst>
                    <a:ext uri="{9D8B030D-6E8A-4147-A177-3AD203B41FA5}">
                      <a16:colId xmlns:a16="http://schemas.microsoft.com/office/drawing/2014/main" val="20002"/>
                    </a:ext>
                  </a:extLst>
                </a:gridCol>
                <a:gridCol w="638556">
                  <a:extLst>
                    <a:ext uri="{9D8B030D-6E8A-4147-A177-3AD203B41FA5}">
                      <a16:colId xmlns:a16="http://schemas.microsoft.com/office/drawing/2014/main" val="20003"/>
                    </a:ext>
                  </a:extLst>
                </a:gridCol>
                <a:gridCol w="228600">
                  <a:extLst>
                    <a:ext uri="{9D8B030D-6E8A-4147-A177-3AD203B41FA5}">
                      <a16:colId xmlns:a16="http://schemas.microsoft.com/office/drawing/2014/main" val="20004"/>
                    </a:ext>
                  </a:extLst>
                </a:gridCol>
                <a:gridCol w="2359152">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775039">
                  <a:extLst>
                    <a:ext uri="{9D8B030D-6E8A-4147-A177-3AD203B41FA5}">
                      <a16:colId xmlns:a16="http://schemas.microsoft.com/office/drawing/2014/main" val="20007"/>
                    </a:ext>
                  </a:extLst>
                </a:gridCol>
                <a:gridCol w="596561">
                  <a:extLst>
                    <a:ext uri="{9D8B030D-6E8A-4147-A177-3AD203B41FA5}">
                      <a16:colId xmlns:a16="http://schemas.microsoft.com/office/drawing/2014/main" val="20008"/>
                    </a:ext>
                  </a:extLst>
                </a:gridCol>
              </a:tblGrid>
              <a:tr h="32705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dirty="0">
                          <a:solidFill>
                            <a:schemeClr val="tx1"/>
                          </a:solidFill>
                          <a:latin typeface="+mn-lt"/>
                        </a:rPr>
                        <a:t>L2+</a:t>
                      </a:r>
                      <a:r>
                        <a:rPr lang="en-US" sz="1200" b="1" baseline="0" dirty="0">
                          <a:solidFill>
                            <a:schemeClr val="tx1"/>
                          </a:solidFill>
                          <a:latin typeface="+mn-lt"/>
                        </a:rPr>
                        <a:t> Products</a:t>
                      </a:r>
                      <a:endParaRPr lang="en-US" sz="1200" b="1"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dirty="0">
                          <a:solidFill>
                            <a:schemeClr val="tx1"/>
                          </a:solidFill>
                          <a:latin typeface="+mn-lt"/>
                        </a:rPr>
                        <a:t>Beta</a:t>
                      </a: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dirty="0" err="1">
                          <a:solidFill>
                            <a:schemeClr val="tx1"/>
                          </a:solidFill>
                          <a:latin typeface="+mn-lt"/>
                        </a:rPr>
                        <a:t>Prov</a:t>
                      </a:r>
                      <a:endParaRPr lang="en-US" sz="1200" b="1"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dirty="0">
                          <a:solidFill>
                            <a:schemeClr val="tx1"/>
                          </a:solidFill>
                          <a:latin typeface="+mn-lt"/>
                        </a:rPr>
                        <a:t>Full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2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L2+</a:t>
                      </a:r>
                      <a:r>
                        <a:rPr lang="en-US" sz="1200" b="1" baseline="0" dirty="0">
                          <a:solidFill>
                            <a:schemeClr val="tx1"/>
                          </a:solidFill>
                          <a:latin typeface="+mn-lt"/>
                        </a:rPr>
                        <a:t> Products</a:t>
                      </a:r>
                      <a:endParaRPr lang="en-US" sz="1200" b="1"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cs typeface="Arial" panose="020B0604020202020204" pitchFamily="34" charset="0"/>
                        </a:rPr>
                        <a:t>Beta</a:t>
                      </a: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latin typeface="+mn-lt"/>
                          <a:cs typeface="Arial" panose="020B0604020202020204" pitchFamily="34" charset="0"/>
                        </a:rPr>
                        <a:t>Prov</a:t>
                      </a:r>
                      <a:endParaRPr lang="en-US" sz="1200" b="1" dirty="0">
                        <a:solidFill>
                          <a:schemeClr val="tx1"/>
                        </a:solidFill>
                        <a:latin typeface="+mn-lt"/>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cs typeface="Arial" panose="020B0604020202020204" pitchFamily="34" charset="0"/>
                        </a:rPr>
                        <a:t>Full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0000"/>
                  </a:ext>
                </a:extLst>
              </a:tr>
              <a:tr h="32705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a:solidFill>
                            <a:schemeClr val="tx1"/>
                          </a:solidFill>
                          <a:latin typeface="+mn-lt"/>
                        </a:rPr>
                        <a:t>Cloud and Moisture Imagery (CMI)</a:t>
                      </a:r>
                      <a:r>
                        <a:rPr lang="en-US" sz="1100" baseline="0" dirty="0">
                          <a:solidFill>
                            <a:schemeClr val="tx1"/>
                          </a:solidFill>
                          <a:latin typeface="+mn-lt"/>
                        </a:rPr>
                        <a:t> and </a:t>
                      </a:r>
                      <a:r>
                        <a:rPr lang="en-US" sz="1100" baseline="0" dirty="0" err="1">
                          <a:solidFill>
                            <a:schemeClr val="tx1"/>
                          </a:solidFill>
                          <a:latin typeface="+mn-lt"/>
                        </a:rPr>
                        <a:t>Sectorized</a:t>
                      </a:r>
                      <a:r>
                        <a:rPr lang="en-US" sz="1100" baseline="0" dirty="0">
                          <a:solidFill>
                            <a:schemeClr val="tx1"/>
                          </a:solidFill>
                          <a:latin typeface="+mn-lt"/>
                        </a:rPr>
                        <a:t> CMI </a:t>
                      </a:r>
                      <a:r>
                        <a:rPr lang="en-US" sz="1100" dirty="0">
                          <a:solidFill>
                            <a:schemeClr val="tx1"/>
                          </a:solidFill>
                          <a:latin typeface="+mn-lt"/>
                        </a:rPr>
                        <a:t>(KPP)</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000" dirty="0">
                          <a:solidFill>
                            <a:schemeClr val="tx1"/>
                          </a:solidFill>
                          <a:latin typeface="+mn-lt"/>
                        </a:rPr>
                        <a:t>7/28/2022</a:t>
                      </a: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rowSpan="1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000" dirty="0">
                          <a:solidFill>
                            <a:schemeClr val="tx1"/>
                          </a:solidFill>
                          <a:latin typeface="+mn-lt"/>
                        </a:rPr>
                        <a:t>FY23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1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200" b="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a:solidFill>
                            <a:schemeClr val="tx1"/>
                          </a:solidFill>
                          <a:latin typeface="+mn-lt"/>
                        </a:rPr>
                        <a:t>Fire/Hot Spot Characterization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10/12/2022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rowSpan="1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mn-lt"/>
                        </a:rPr>
                        <a:t>FY23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9623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a:solidFill>
                            <a:schemeClr val="tx1"/>
                          </a:solidFill>
                          <a:latin typeface="+mn-lt"/>
                        </a:rPr>
                        <a:t>Aerosol Detection (Smoke &amp; Dust)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11/9/2022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sz="12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solidFill>
                            <a:schemeClr val="tx1"/>
                          </a:solidFill>
                          <a:latin typeface="+mn-lt"/>
                        </a:rPr>
                        <a:t>Ice</a:t>
                      </a:r>
                      <a:r>
                        <a:rPr lang="en-US" sz="1100" baseline="0" dirty="0">
                          <a:solidFill>
                            <a:schemeClr val="tx1"/>
                          </a:solidFill>
                          <a:latin typeface="+mn-lt"/>
                        </a:rPr>
                        <a:t> Age &amp; Thickness</a:t>
                      </a:r>
                      <a:endParaRPr lang="en-US" sz="11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12/29/2022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mn-lt"/>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9623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a:solidFill>
                            <a:schemeClr val="tx1"/>
                          </a:solidFill>
                          <a:latin typeface="+mn-lt"/>
                        </a:rPr>
                        <a:t>Aerosol Optical Depth</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11/9/2022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0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sz="12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dirty="0">
                          <a:solidFill>
                            <a:schemeClr val="tx1"/>
                          </a:solidFill>
                          <a:latin typeface="+mn-lt"/>
                        </a:rPr>
                        <a:t>Ice Concentration &amp; Extent </a:t>
                      </a:r>
                      <a:r>
                        <a:rPr lang="en-US" sz="1100" baseline="30000" dirty="0">
                          <a:solidFill>
                            <a:schemeClr val="tx1"/>
                          </a:solidFill>
                          <a:latin typeface="+mn-lt"/>
                        </a:rPr>
                        <a:t>E</a:t>
                      </a:r>
                      <a:endParaRPr lang="en-US" sz="1100" b="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12/29/2022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0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9623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a:solidFill>
                            <a:schemeClr val="tx1"/>
                          </a:solidFill>
                          <a:latin typeface="+mn-lt"/>
                        </a:rPr>
                        <a:t>Clear Sky Mask </a:t>
                      </a:r>
                      <a:r>
                        <a:rPr lang="en-US" sz="1100" baseline="30000" dirty="0">
                          <a:solidFill>
                            <a:schemeClr val="tx1"/>
                          </a:solidFill>
                          <a:latin typeface="+mn-lt"/>
                        </a:rPr>
                        <a:t>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9/28/2022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p>
                      <a:endParaRPr lang="en-US"/>
                    </a:p>
                  </a:txBody>
                  <a:tcPr/>
                </a:tc>
                <a:tc vMerge="1">
                  <a:txBody>
                    <a:bodyPr/>
                    <a:lstStyle/>
                    <a:p>
                      <a:endParaRPr lang="en-US"/>
                    </a:p>
                  </a:txBody>
                  <a:tcPr/>
                </a:tc>
                <a:tc>
                  <a:txBody>
                    <a:bodyPr/>
                    <a:lstStyle/>
                    <a:p>
                      <a:r>
                        <a:rPr lang="en-US" sz="1100" b="0" dirty="0">
                          <a:solidFill>
                            <a:schemeClr val="tx1"/>
                          </a:solidFill>
                          <a:latin typeface="+mn-lt"/>
                        </a:rPr>
                        <a:t>Ice Motion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N/A</a:t>
                      </a: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4/20/2023</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val="2376262541"/>
                  </a:ext>
                </a:extLst>
              </a:tr>
              <a:tr h="196232">
                <a:tc>
                  <a:txBody>
                    <a:bodyPr/>
                    <a:lstStyle/>
                    <a:p>
                      <a:r>
                        <a:rPr lang="en-US" sz="1100" dirty="0">
                          <a:solidFill>
                            <a:schemeClr val="tx1"/>
                          </a:solidFill>
                          <a:latin typeface="+mn-lt"/>
                        </a:rPr>
                        <a:t>Cloud Cover Layers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4/20/2023</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000" b="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sz="12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a:solidFill>
                            <a:schemeClr val="tx1"/>
                          </a:solidFill>
                          <a:latin typeface="+mn-lt"/>
                        </a:rPr>
                        <a:t>Land Surface Albedo </a:t>
                      </a:r>
                      <a:r>
                        <a:rPr lang="en-US" sz="1100" baseline="30000" dirty="0">
                          <a:solidFill>
                            <a:schemeClr val="tx1"/>
                          </a:solidFill>
                          <a:latin typeface="+mn-lt"/>
                        </a:rPr>
                        <a:t>E</a:t>
                      </a:r>
                      <a:endParaRPr lang="en-US" sz="11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11/9/2022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0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9623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100" baseline="0" dirty="0">
                          <a:solidFill>
                            <a:schemeClr val="tx1"/>
                          </a:solidFill>
                          <a:latin typeface="+mn-lt"/>
                        </a:rPr>
                        <a:t>Cloud Optical Depth</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11/21/2022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p>
                      <a:endParaRPr lang="en-US"/>
                    </a:p>
                  </a:txBody>
                  <a:tcPr/>
                </a:tc>
                <a:tc vMerge="1">
                  <a:txBody>
                    <a:bodyPr/>
                    <a:lstStyle/>
                    <a:p>
                      <a:endParaRPr lang="en-US"/>
                    </a:p>
                  </a:txBody>
                  <a:tcPr/>
                </a:tc>
                <a:tc>
                  <a:txBody>
                    <a:bodyPr/>
                    <a:lstStyle/>
                    <a:p>
                      <a:r>
                        <a:rPr lang="en-US" sz="1100" dirty="0">
                          <a:solidFill>
                            <a:schemeClr val="tx1"/>
                          </a:solidFill>
                          <a:latin typeface="+mn-lt"/>
                        </a:rPr>
                        <a:t>Land Surface Reflectance </a:t>
                      </a:r>
                      <a:r>
                        <a:rPr lang="en-US" sz="1100" baseline="30000" dirty="0">
                          <a:solidFill>
                            <a:schemeClr val="tx1"/>
                          </a:solidFill>
                          <a:latin typeface="+mn-lt"/>
                        </a:rPr>
                        <a:t>E</a:t>
                      </a:r>
                      <a:endParaRPr lang="en-US" sz="11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11/9/2022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p>
                      <a:endParaRPr lang="en-US"/>
                    </a:p>
                  </a:txBody>
                  <a:tcPr/>
                </a:tc>
                <a:extLst>
                  <a:ext uri="{0D108BD9-81ED-4DB2-BD59-A6C34878D82A}">
                    <a16:rowId xmlns:a16="http://schemas.microsoft.com/office/drawing/2014/main" val="3340401569"/>
                  </a:ext>
                </a:extLst>
              </a:tr>
              <a:tr h="19623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a:solidFill>
                            <a:schemeClr val="tx1"/>
                          </a:solidFill>
                          <a:latin typeface="+mn-lt"/>
                        </a:rPr>
                        <a:t>Cloud</a:t>
                      </a:r>
                      <a:r>
                        <a:rPr lang="en-US" sz="1100" baseline="0" dirty="0">
                          <a:solidFill>
                            <a:schemeClr val="tx1"/>
                          </a:solidFill>
                          <a:latin typeface="+mn-lt"/>
                        </a:rPr>
                        <a:t> Particle Size Distribution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11/21/2022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p>
                      <a:endParaRPr lang="en-US"/>
                    </a:p>
                  </a:txBody>
                  <a:tcPr/>
                </a:tc>
                <a:tc v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0" dirty="0">
                          <a:solidFill>
                            <a:schemeClr val="tx1"/>
                          </a:solidFill>
                          <a:latin typeface="+mn-lt"/>
                        </a:rPr>
                        <a:t>Land Surface Temperature </a:t>
                      </a:r>
                      <a:r>
                        <a:rPr lang="en-US" sz="1100" kern="1200" baseline="30000" dirty="0">
                          <a:solidFill>
                            <a:schemeClr val="tx1"/>
                          </a:solidFill>
                          <a:latin typeface="+mn-lt"/>
                          <a:ea typeface="+mn-ea"/>
                          <a:cs typeface="+mn-cs"/>
                        </a:rPr>
                        <a:t>E</a:t>
                      </a:r>
                      <a:endParaRPr lang="en-US" sz="1100" b="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11/9/2022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p>
                      <a:endParaRPr lang="en-US"/>
                    </a:p>
                  </a:txBody>
                  <a:tcPr/>
                </a:tc>
                <a:extLst>
                  <a:ext uri="{0D108BD9-81ED-4DB2-BD59-A6C34878D82A}">
                    <a16:rowId xmlns:a16="http://schemas.microsoft.com/office/drawing/2014/main" val="2763095652"/>
                  </a:ext>
                </a:extLst>
              </a:tr>
              <a:tr h="19623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a:solidFill>
                            <a:schemeClr val="tx1"/>
                          </a:solidFill>
                          <a:latin typeface="+mn-lt"/>
                        </a:rPr>
                        <a:t>Cloud</a:t>
                      </a:r>
                      <a:r>
                        <a:rPr lang="en-US" sz="1100" baseline="0" dirty="0">
                          <a:solidFill>
                            <a:schemeClr val="tx1"/>
                          </a:solidFill>
                          <a:latin typeface="+mn-lt"/>
                        </a:rPr>
                        <a:t> Top Height </a:t>
                      </a:r>
                      <a:endParaRPr lang="en-US" sz="11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9/28/2022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latin typeface="Calibri"/>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sz="1200" baseline="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0" dirty="0">
                          <a:solidFill>
                            <a:schemeClr val="tx1"/>
                          </a:solidFill>
                          <a:latin typeface="+mn-lt"/>
                        </a:rPr>
                        <a:t>Legacy Vertical</a:t>
                      </a:r>
                      <a:r>
                        <a:rPr lang="en-US" sz="1100" b="0" baseline="0" dirty="0">
                          <a:solidFill>
                            <a:schemeClr val="tx1"/>
                          </a:solidFill>
                          <a:latin typeface="+mn-lt"/>
                        </a:rPr>
                        <a:t> Moisture Profile</a:t>
                      </a:r>
                      <a:endParaRPr lang="en-US" sz="1100" b="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10/12/2022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0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9623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a:solidFill>
                            <a:schemeClr val="tx1"/>
                          </a:solidFill>
                          <a:latin typeface="+mn-lt"/>
                        </a:rPr>
                        <a:t>Cloud</a:t>
                      </a:r>
                      <a:r>
                        <a:rPr lang="en-US" sz="1100" baseline="0" dirty="0">
                          <a:solidFill>
                            <a:schemeClr val="tx1"/>
                          </a:solidFill>
                          <a:latin typeface="+mn-lt"/>
                        </a:rPr>
                        <a:t> Top Phase </a:t>
                      </a:r>
                      <a:r>
                        <a:rPr lang="en-US" sz="1100" kern="1200" baseline="30000" dirty="0">
                          <a:solidFill>
                            <a:schemeClr val="tx1"/>
                          </a:solidFill>
                          <a:latin typeface="+mn-lt"/>
                          <a:ea typeface="+mn-ea"/>
                          <a:cs typeface="+mn-cs"/>
                        </a:rPr>
                        <a:t>E</a:t>
                      </a:r>
                      <a:endParaRPr lang="en-US" sz="1100" baseline="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9/28/2022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000" b="0" baseline="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sz="1200" baseline="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0" baseline="0" dirty="0">
                          <a:solidFill>
                            <a:schemeClr val="tx1"/>
                          </a:solidFill>
                          <a:latin typeface="+mn-lt"/>
                        </a:rPr>
                        <a:t>Legacy Vertical Temperature Profile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10/12/2022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000" baseline="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9623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a:solidFill>
                            <a:schemeClr val="tx1"/>
                          </a:solidFill>
                          <a:latin typeface="+mn-lt"/>
                        </a:rPr>
                        <a:t>Cloud</a:t>
                      </a:r>
                      <a:r>
                        <a:rPr lang="en-US" sz="1100" baseline="0" dirty="0">
                          <a:solidFill>
                            <a:schemeClr val="tx1"/>
                          </a:solidFill>
                          <a:latin typeface="+mn-lt"/>
                        </a:rPr>
                        <a:t> Top Pressure </a:t>
                      </a:r>
                      <a:endParaRPr lang="en-US" sz="11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9/28/2022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latin typeface="Calibri"/>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sz="12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0" dirty="0">
                          <a:solidFill>
                            <a:schemeClr val="tx1"/>
                          </a:solidFill>
                          <a:latin typeface="+mn-lt"/>
                        </a:rPr>
                        <a:t>Rainfall Rate/QPE</a:t>
                      </a:r>
                      <a:endParaRPr lang="en-US" sz="1100" b="0" baseline="300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11/9/2022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0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9623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a:solidFill>
                            <a:schemeClr val="tx1"/>
                          </a:solidFill>
                          <a:latin typeface="+mn-lt"/>
                        </a:rPr>
                        <a:t>Cloud Top Temperature </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9/28/2022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latin typeface="Calibri"/>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sz="1200" baseline="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0" baseline="0" dirty="0">
                          <a:solidFill>
                            <a:schemeClr val="tx1"/>
                          </a:solidFill>
                          <a:latin typeface="+mn-lt"/>
                        </a:rPr>
                        <a:t>Reflected S/W Radiation: TOA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11/9/2022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000" baseline="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9623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a:solidFill>
                            <a:schemeClr val="tx1"/>
                          </a:solidFill>
                          <a:latin typeface="+mn-lt"/>
                        </a:rPr>
                        <a:t>Derived Motion Winds </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9/28/2022</a:t>
                      </a: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latin typeface="Calibri"/>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sz="12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0" dirty="0">
                          <a:solidFill>
                            <a:schemeClr val="tx1"/>
                          </a:solidFill>
                          <a:latin typeface="+mn-lt"/>
                        </a:rPr>
                        <a:t>Sea Surface Temperature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11/21/2022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0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9623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Derived Stability Indices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9/12/2022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kern="1200" dirty="0">
                        <a:solidFill>
                          <a:schemeClr val="tx1"/>
                        </a:solidFill>
                        <a:latin typeface="Calibri"/>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sz="12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0" dirty="0">
                          <a:solidFill>
                            <a:schemeClr val="tx1"/>
                          </a:solidFill>
                          <a:latin typeface="+mn-lt"/>
                        </a:rPr>
                        <a:t>Snow Cover</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N/A</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12/9/2022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000" i="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9623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cs typeface="Arial" panose="020B0604020202020204" pitchFamily="34" charset="0"/>
                        </a:rPr>
                        <a:t>Downward S/W</a:t>
                      </a:r>
                      <a:r>
                        <a:rPr lang="en-US" sz="1100" baseline="0" dirty="0">
                          <a:solidFill>
                            <a:schemeClr val="tx1"/>
                          </a:solidFill>
                          <a:latin typeface="+mn-lt"/>
                          <a:cs typeface="Arial" panose="020B0604020202020204" pitchFamily="34" charset="0"/>
                        </a:rPr>
                        <a:t> Radiation: Surface</a:t>
                      </a:r>
                      <a:endParaRPr lang="en-US" sz="1100" dirty="0">
                        <a:solidFill>
                          <a:schemeClr val="tx1"/>
                        </a:solidFill>
                        <a:latin typeface="+mn-lt"/>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11/9/2022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000" b="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sz="12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0" dirty="0">
                          <a:solidFill>
                            <a:schemeClr val="tx1"/>
                          </a:solidFill>
                          <a:latin typeface="+mn-lt"/>
                        </a:rPr>
                        <a:t>Total Precipitable Water</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latin typeface="+mn-lt"/>
                          <a:ea typeface="+mn-ea"/>
                          <a:cs typeface="Arial" panose="020B0604020202020204" pitchFamily="34" charset="0"/>
                        </a:rPr>
                        <a:t>5/11/2022</a:t>
                      </a:r>
                      <a:endParaRPr kumimoji="0" lang="en-US" sz="10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EE5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i="0" kern="1200" baseline="0" dirty="0">
                          <a:solidFill>
                            <a:schemeClr val="tx1"/>
                          </a:solidFill>
                          <a:latin typeface="+mn-lt"/>
                          <a:ea typeface="+mn-ea"/>
                          <a:cs typeface="+mn-cs"/>
                        </a:rPr>
                        <a:t>10/12/2022</a:t>
                      </a:r>
                      <a:endParaRPr kumimoji="0" lang="en-US" sz="1000" b="0" i="0" u="none" strike="noStrike" kern="1200" cap="none" spc="0" normalizeH="0" baseline="30000" noProof="0" dirty="0">
                        <a:ln>
                          <a:noFill/>
                        </a:ln>
                        <a:solidFill>
                          <a:schemeClr val="tx1"/>
                        </a:solidFill>
                        <a:effectLst/>
                        <a:uLnTx/>
                        <a:uFillTx/>
                        <a:latin typeface="+mn-lt"/>
                        <a:ea typeface="+mn-ea"/>
                        <a:cs typeface="+mn-cs"/>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66FF"/>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US" sz="1000" dirty="0">
                        <a:solidFill>
                          <a:schemeClr val="tx1"/>
                        </a:solidFill>
                        <a:latin typeface="+mn-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bl>
          </a:graphicData>
        </a:graphic>
      </p:graphicFrame>
      <p:cxnSp>
        <p:nvCxnSpPr>
          <p:cNvPr id="16" name="Straight Connector 15">
            <a:extLst>
              <a:ext uri="{FF2B5EF4-FFF2-40B4-BE49-F238E27FC236}">
                <a16:creationId xmlns:a16="http://schemas.microsoft.com/office/drawing/2014/main" id="{71B166DB-03B1-4DFE-A1C4-0EA815195674}"/>
              </a:ext>
            </a:extLst>
          </p:cNvPr>
          <p:cNvCxnSpPr>
            <a:cxnSpLocks/>
          </p:cNvCxnSpPr>
          <p:nvPr/>
        </p:nvCxnSpPr>
        <p:spPr>
          <a:xfrm flipV="1">
            <a:off x="7730407" y="1984075"/>
            <a:ext cx="762364" cy="55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9C00DE5-1D49-4497-9E84-E5C195CD4766}"/>
              </a:ext>
            </a:extLst>
          </p:cNvPr>
          <p:cNvSpPr txBox="1"/>
          <p:nvPr/>
        </p:nvSpPr>
        <p:spPr>
          <a:xfrm>
            <a:off x="-1" y="6145899"/>
            <a:ext cx="9144001" cy="215444"/>
          </a:xfrm>
          <a:prstGeom prst="rect">
            <a:avLst/>
          </a:prstGeom>
          <a:noFill/>
        </p:spPr>
        <p:txBody>
          <a:bodyPr wrap="square" lIns="0" tIns="0" rIns="0" bIns="0">
            <a:spAutoFit/>
          </a:bodyPr>
          <a:lstStyle/>
          <a:p>
            <a:pPr algn="ctr"/>
            <a:r>
              <a:rPr lang="en-US" sz="1400" dirty="0">
                <a:hlinkClick r:id="rId4"/>
              </a:rPr>
              <a:t>noaasis.noaa.gov</a:t>
            </a:r>
            <a:endParaRPr lang="en-US" sz="1400" dirty="0"/>
          </a:p>
        </p:txBody>
      </p:sp>
      <p:sp>
        <p:nvSpPr>
          <p:cNvPr id="4" name="Footer Placeholder 3">
            <a:extLst>
              <a:ext uri="{FF2B5EF4-FFF2-40B4-BE49-F238E27FC236}">
                <a16:creationId xmlns:a16="http://schemas.microsoft.com/office/drawing/2014/main" id="{E273BB16-8B3B-4E32-A1B2-024FC00FC402}"/>
              </a:ext>
            </a:extLst>
          </p:cNvPr>
          <p:cNvSpPr>
            <a:spLocks noGrp="1"/>
          </p:cNvSpPr>
          <p:nvPr>
            <p:ph type="ftr" sz="quarter" idx="3"/>
          </p:nvPr>
        </p:nvSpPr>
        <p:spPr/>
        <p:txBody>
          <a:bodyPr/>
          <a:lstStyle/>
          <a:p>
            <a:r>
              <a:rPr lang="en-US"/>
              <a:t>Joint GRB-HRIT/EMWIN User Group Meeting</a:t>
            </a:r>
            <a:endParaRPr lang="en-US" dirty="0"/>
          </a:p>
        </p:txBody>
      </p:sp>
      <p:sp>
        <p:nvSpPr>
          <p:cNvPr id="5" name="Rectangle: Rounded Corners 4">
            <a:extLst>
              <a:ext uri="{FF2B5EF4-FFF2-40B4-BE49-F238E27FC236}">
                <a16:creationId xmlns:a16="http://schemas.microsoft.com/office/drawing/2014/main" id="{A29C3564-44BC-45BE-8B17-2DFE10E5067A}"/>
              </a:ext>
            </a:extLst>
          </p:cNvPr>
          <p:cNvSpPr/>
          <p:nvPr/>
        </p:nvSpPr>
        <p:spPr>
          <a:xfrm>
            <a:off x="6219644" y="5658928"/>
            <a:ext cx="2695755" cy="643705"/>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tx1"/>
                </a:solidFill>
              </a:rPr>
              <a:t>Note:  Portfolio is incrementally transitioning to Enterprise Algorithms.  Updates are sent via ESPC notifications.</a:t>
            </a:r>
          </a:p>
        </p:txBody>
      </p:sp>
    </p:spTree>
    <p:extLst>
      <p:ext uri="{BB962C8B-B14F-4D97-AF65-F5344CB8AC3E}">
        <p14:creationId xmlns:p14="http://schemas.microsoft.com/office/powerpoint/2010/main" val="623490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068"/>
            <a:ext cx="7543800" cy="822960"/>
          </a:xfrm>
        </p:spPr>
        <p:txBody>
          <a:bodyPr/>
          <a:lstStyle/>
          <a:p>
            <a:r>
              <a:rPr lang="en-US" sz="2400" dirty="0"/>
              <a:t>Remaining GOES-16/17/18 L2+ Enterprise Algorithms</a:t>
            </a:r>
          </a:p>
        </p:txBody>
      </p:sp>
      <p:sp>
        <p:nvSpPr>
          <p:cNvPr id="6" name="Date Placeholder 5"/>
          <p:cNvSpPr>
            <a:spLocks noGrp="1"/>
          </p:cNvSpPr>
          <p:nvPr>
            <p:ph type="dt" sz="half" idx="2"/>
          </p:nvPr>
        </p:nvSpPr>
        <p:spPr/>
        <p:txBody>
          <a:bodyPr/>
          <a:lstStyle/>
          <a:p>
            <a:r>
              <a:rPr lang="en-US"/>
              <a:t>March 15, 2023</a:t>
            </a:r>
            <a:endParaRPr lang="en-US" dirty="0"/>
          </a:p>
        </p:txBody>
      </p:sp>
      <p:sp>
        <p:nvSpPr>
          <p:cNvPr id="3" name="Slide Number Placeholder 2"/>
          <p:cNvSpPr>
            <a:spLocks noGrp="1"/>
          </p:cNvSpPr>
          <p:nvPr>
            <p:ph type="sldNum" sz="quarter" idx="12"/>
          </p:nvPr>
        </p:nvSpPr>
        <p:spPr/>
        <p:txBody>
          <a:bodyPr/>
          <a:lstStyle/>
          <a:p>
            <a:fld id="{97FA8124-9865-F141-9E48-75D99BBAEFD0}" type="slidenum">
              <a:rPr lang="en-US" smtClean="0"/>
              <a:pPr/>
              <a:t>7</a:t>
            </a:fld>
            <a:endParaRPr lang="en-US" dirty="0"/>
          </a:p>
        </p:txBody>
      </p:sp>
      <p:sp>
        <p:nvSpPr>
          <p:cNvPr id="13" name="TextBox 12">
            <a:extLst>
              <a:ext uri="{FF2B5EF4-FFF2-40B4-BE49-F238E27FC236}">
                <a16:creationId xmlns:a16="http://schemas.microsoft.com/office/drawing/2014/main" id="{F28C9F7E-B83B-4E1C-96E3-1E8DE6F3B5EB}"/>
              </a:ext>
            </a:extLst>
          </p:cNvPr>
          <p:cNvSpPr txBox="1"/>
          <p:nvPr/>
        </p:nvSpPr>
        <p:spPr>
          <a:xfrm>
            <a:off x="6693434" y="6482834"/>
            <a:ext cx="2239945" cy="276999"/>
          </a:xfrm>
          <a:prstGeom prst="rect">
            <a:avLst/>
          </a:prstGeom>
          <a:noFill/>
        </p:spPr>
        <p:txBody>
          <a:bodyPr wrap="square" rtlCol="0">
            <a:spAutoFit/>
          </a:bodyPr>
          <a:lstStyle/>
          <a:p>
            <a:pPr algn="ctr"/>
            <a:r>
              <a:rPr lang="en-US" sz="1200" dirty="0"/>
              <a:t>Ver: 2/22/23  T. Feroli</a:t>
            </a:r>
          </a:p>
        </p:txBody>
      </p:sp>
      <p:sp>
        <p:nvSpPr>
          <p:cNvPr id="4" name="Footer Placeholder 3">
            <a:extLst>
              <a:ext uri="{FF2B5EF4-FFF2-40B4-BE49-F238E27FC236}">
                <a16:creationId xmlns:a16="http://schemas.microsoft.com/office/drawing/2014/main" id="{E273BB16-8B3B-4E32-A1B2-024FC00FC402}"/>
              </a:ext>
            </a:extLst>
          </p:cNvPr>
          <p:cNvSpPr>
            <a:spLocks noGrp="1"/>
          </p:cNvSpPr>
          <p:nvPr>
            <p:ph type="ftr" sz="quarter" idx="3"/>
          </p:nvPr>
        </p:nvSpPr>
        <p:spPr/>
        <p:txBody>
          <a:bodyPr/>
          <a:lstStyle/>
          <a:p>
            <a:r>
              <a:rPr lang="en-US"/>
              <a:t>Joint GRB-HRIT/EMWIN User Group Meeting</a:t>
            </a:r>
            <a:endParaRPr lang="en-US" dirty="0"/>
          </a:p>
        </p:txBody>
      </p:sp>
      <p:sp>
        <p:nvSpPr>
          <p:cNvPr id="17" name="Rectangle 16">
            <a:extLst>
              <a:ext uri="{FF2B5EF4-FFF2-40B4-BE49-F238E27FC236}">
                <a16:creationId xmlns:a16="http://schemas.microsoft.com/office/drawing/2014/main" id="{5DEB2E30-2E6B-411D-955E-4D9B897B2C4A}"/>
              </a:ext>
            </a:extLst>
          </p:cNvPr>
          <p:cNvSpPr/>
          <p:nvPr/>
        </p:nvSpPr>
        <p:spPr>
          <a:xfrm>
            <a:off x="275494" y="5958635"/>
            <a:ext cx="7528804" cy="400110"/>
          </a:xfrm>
          <a:prstGeom prst="rect">
            <a:avLst/>
          </a:prstGeom>
          <a:ln>
            <a:solidFill>
              <a:schemeClr val="tx1"/>
            </a:solidFill>
          </a:ln>
        </p:spPr>
        <p:txBody>
          <a:bodyPr wrap="square">
            <a:spAutoFit/>
          </a:bodyPr>
          <a:lstStyle/>
          <a:p>
            <a:r>
              <a:rPr lang="en-US" sz="1000" dirty="0">
                <a:solidFill>
                  <a:srgbClr val="000000"/>
                </a:solidFill>
                <a:latin typeface="Calibri" panose="020F0502020204030204" pitchFamily="34" charset="0"/>
              </a:rPr>
              <a:t>Legend:	* Enterprise Algorithm with GOES-17 LHP mitigation		^ NOAT Funded Algorithm		   # New Product to PDA</a:t>
            </a:r>
            <a:endParaRPr lang="en-US" sz="1000" dirty="0"/>
          </a:p>
          <a:p>
            <a:r>
              <a:rPr lang="en-US" sz="1000" dirty="0">
                <a:solidFill>
                  <a:srgbClr val="000000"/>
                </a:solidFill>
                <a:latin typeface="Calibri" panose="020F0502020204030204" pitchFamily="34" charset="0"/>
              </a:rPr>
              <a:t>	% Enterprise Algorithm without LHP mitigation		&amp; Enables Provisional</a:t>
            </a:r>
            <a:endParaRPr lang="en-US" sz="1000" dirty="0"/>
          </a:p>
        </p:txBody>
      </p:sp>
      <p:graphicFrame>
        <p:nvGraphicFramePr>
          <p:cNvPr id="18" name="Table 17">
            <a:extLst>
              <a:ext uri="{FF2B5EF4-FFF2-40B4-BE49-F238E27FC236}">
                <a16:creationId xmlns:a16="http://schemas.microsoft.com/office/drawing/2014/main" id="{C429ED0A-5371-4E20-8F43-0EF9BBB0F6F9}"/>
              </a:ext>
            </a:extLst>
          </p:cNvPr>
          <p:cNvGraphicFramePr>
            <a:graphicFrameLocks noGrp="1"/>
          </p:cNvGraphicFramePr>
          <p:nvPr>
            <p:extLst>
              <p:ext uri="{D42A27DB-BD31-4B8C-83A1-F6EECF244321}">
                <p14:modId xmlns:p14="http://schemas.microsoft.com/office/powerpoint/2010/main" val="3419362431"/>
              </p:ext>
            </p:extLst>
          </p:nvPr>
        </p:nvGraphicFramePr>
        <p:xfrm>
          <a:off x="2830607" y="1127645"/>
          <a:ext cx="3482785" cy="3404235"/>
        </p:xfrm>
        <a:graphic>
          <a:graphicData uri="http://schemas.openxmlformats.org/drawingml/2006/table">
            <a:tbl>
              <a:tblPr/>
              <a:tblGrid>
                <a:gridCol w="2469233">
                  <a:extLst>
                    <a:ext uri="{9D8B030D-6E8A-4147-A177-3AD203B41FA5}">
                      <a16:colId xmlns:a16="http://schemas.microsoft.com/office/drawing/2014/main" val="640342625"/>
                    </a:ext>
                  </a:extLst>
                </a:gridCol>
                <a:gridCol w="1013552">
                  <a:extLst>
                    <a:ext uri="{9D8B030D-6E8A-4147-A177-3AD203B41FA5}">
                      <a16:colId xmlns:a16="http://schemas.microsoft.com/office/drawing/2014/main" val="3831539011"/>
                    </a:ext>
                  </a:extLst>
                </a:gridCol>
              </a:tblGrid>
              <a:tr h="542925">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ABI L2+ Products</a:t>
                      </a:r>
                      <a:endParaRPr lang="en-US" dirty="0">
                        <a:effectLst/>
                      </a:endParaRPr>
                    </a:p>
                  </a:txBody>
                  <a:tcPr marL="95250" marR="95250"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6E6E6"/>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Distribution to PDA</a:t>
                      </a:r>
                      <a:endParaRPr lang="en-US" dirty="0">
                        <a:effectLst/>
                      </a:endParaRPr>
                    </a:p>
                  </a:txBody>
                  <a:tcPr marL="95250" marR="95250"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4694182"/>
                  </a:ext>
                </a:extLst>
              </a:tr>
              <a:tr h="295275">
                <a:tc>
                  <a:txBody>
                    <a:bodyPr/>
                    <a:lstStyle/>
                    <a:p>
                      <a:pPr algn="ctr" rtl="0" fontAlgn="ctr">
                        <a:spcBef>
                          <a:spcPts val="0"/>
                        </a:spcBef>
                        <a:spcAft>
                          <a:spcPts val="0"/>
                        </a:spcAft>
                      </a:pPr>
                      <a:r>
                        <a:rPr lang="en-US" sz="1100" b="1" i="0" u="none" strike="noStrike" dirty="0">
                          <a:solidFill>
                            <a:srgbClr val="000000"/>
                          </a:solidFill>
                          <a:effectLst/>
                          <a:latin typeface="Calibri" panose="020F0502020204030204" pitchFamily="34" charset="0"/>
                        </a:rPr>
                        <a:t>Ice Motion *^</a:t>
                      </a:r>
                      <a:endParaRPr lang="en-US" dirty="0">
                        <a:effectLst/>
                      </a:endParaRPr>
                    </a:p>
                    <a:p>
                      <a:pPr algn="ctr" rtl="0" fontAlgn="ctr">
                        <a:spcBef>
                          <a:spcPts val="0"/>
                        </a:spcBef>
                        <a:spcAft>
                          <a:spcPts val="0"/>
                        </a:spcAft>
                      </a:pPr>
                      <a:r>
                        <a:rPr lang="en-US" sz="800" b="1" i="0" u="none" strike="noStrike" dirty="0">
                          <a:solidFill>
                            <a:srgbClr val="000000"/>
                          </a:solidFill>
                          <a:effectLst/>
                          <a:latin typeface="Calibri" panose="020F0502020204030204" pitchFamily="34" charset="0"/>
                        </a:rPr>
                        <a:t>(Y. Liu, AWG)</a:t>
                      </a:r>
                      <a:endParaRPr lang="en-US" dirty="0">
                        <a:effectLst/>
                      </a:endParaRPr>
                    </a:p>
                  </a:txBody>
                  <a:tcPr marL="95250" marR="95250"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6E6E6"/>
                    </a:solidFill>
                  </a:tcPr>
                </a:tc>
                <a:tc>
                  <a:txBody>
                    <a:bodyPr/>
                    <a:lstStyle/>
                    <a:p>
                      <a:pPr algn="ctr" rtl="0" fontAlgn="ctr">
                        <a:spcBef>
                          <a:spcPts val="0"/>
                        </a:spcBef>
                        <a:spcAft>
                          <a:spcPts val="0"/>
                        </a:spcAft>
                      </a:pPr>
                      <a:r>
                        <a:rPr lang="en-US" sz="1000" b="0" i="0" u="none" strike="noStrike" dirty="0">
                          <a:solidFill>
                            <a:schemeClr val="tx1"/>
                          </a:solidFill>
                          <a:effectLst/>
                          <a:latin typeface="Calibri" panose="020F0502020204030204" pitchFamily="34" charset="0"/>
                        </a:rPr>
                        <a:t>4/17/2023</a:t>
                      </a: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48529915"/>
                  </a:ext>
                </a:extLst>
              </a:tr>
              <a:tr h="295275">
                <a:tc>
                  <a:txBody>
                    <a:bodyPr/>
                    <a:lstStyle/>
                    <a:p>
                      <a:pPr algn="ctr" rtl="0" fontAlgn="ctr">
                        <a:spcBef>
                          <a:spcPts val="0"/>
                        </a:spcBef>
                        <a:spcAft>
                          <a:spcPts val="0"/>
                        </a:spcAft>
                      </a:pPr>
                      <a:r>
                        <a:rPr lang="en-US" sz="1100" b="1" i="0" u="none" strike="noStrike" dirty="0">
                          <a:solidFill>
                            <a:srgbClr val="000000"/>
                          </a:solidFill>
                          <a:effectLst/>
                          <a:latin typeface="Calibri" panose="020F0502020204030204" pitchFamily="34" charset="0"/>
                        </a:rPr>
                        <a:t>Rainfall Rate/QPE*</a:t>
                      </a:r>
                      <a:endParaRPr lang="en-US" dirty="0">
                        <a:effectLst/>
                      </a:endParaRPr>
                    </a:p>
                    <a:p>
                      <a:pPr algn="ctr" rtl="0" fontAlgn="ctr">
                        <a:spcBef>
                          <a:spcPts val="0"/>
                        </a:spcBef>
                        <a:spcAft>
                          <a:spcPts val="0"/>
                        </a:spcAft>
                      </a:pPr>
                      <a:r>
                        <a:rPr lang="en-US" sz="800" b="1" i="0" u="none" strike="noStrike" dirty="0">
                          <a:solidFill>
                            <a:srgbClr val="000000"/>
                          </a:solidFill>
                          <a:effectLst/>
                          <a:latin typeface="Calibri" panose="020F0502020204030204" pitchFamily="34" charset="0"/>
                        </a:rPr>
                        <a:t>(B. </a:t>
                      </a:r>
                      <a:r>
                        <a:rPr lang="en-US" sz="800" b="1" i="0" u="none" strike="noStrike" dirty="0" err="1">
                          <a:solidFill>
                            <a:srgbClr val="000000"/>
                          </a:solidFill>
                          <a:effectLst/>
                          <a:latin typeface="Calibri" panose="020F0502020204030204" pitchFamily="34" charset="0"/>
                        </a:rPr>
                        <a:t>Kuligowski</a:t>
                      </a:r>
                      <a:r>
                        <a:rPr lang="en-US" sz="800" b="1" i="0" u="none" strike="noStrike" dirty="0">
                          <a:solidFill>
                            <a:srgbClr val="000000"/>
                          </a:solidFill>
                          <a:effectLst/>
                          <a:latin typeface="Calibri" panose="020F0502020204030204" pitchFamily="34" charset="0"/>
                        </a:rPr>
                        <a:t>, AWG)</a:t>
                      </a:r>
                      <a:endParaRPr lang="en-US" dirty="0">
                        <a:effectLst/>
                      </a:endParaRPr>
                    </a:p>
                  </a:txBody>
                  <a:tcPr marL="95250" marR="95250"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6E6E6"/>
                    </a:solidFill>
                  </a:tcPr>
                </a:tc>
                <a:tc>
                  <a:txBody>
                    <a:bodyPr/>
                    <a:lstStyle/>
                    <a:p>
                      <a:pPr algn="ctr" rtl="0" fontAlgn="ctr">
                        <a:spcBef>
                          <a:spcPts val="0"/>
                        </a:spcBef>
                        <a:spcAft>
                          <a:spcPts val="0"/>
                        </a:spcAft>
                      </a:pPr>
                      <a:r>
                        <a:rPr lang="en-US" sz="1000" b="0" i="0" u="none" strike="noStrike" dirty="0">
                          <a:solidFill>
                            <a:schemeClr val="tx1"/>
                          </a:solidFill>
                          <a:effectLst/>
                          <a:latin typeface="Calibri" panose="020F0502020204030204" pitchFamily="34" charset="0"/>
                        </a:rPr>
                        <a:t>4/17/2023</a:t>
                      </a: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02351982"/>
                  </a:ext>
                </a:extLst>
              </a:tr>
              <a:tr h="295275">
                <a:tc>
                  <a:txBody>
                    <a:bodyPr/>
                    <a:lstStyle/>
                    <a:p>
                      <a:pPr algn="ctr" rtl="0" fontAlgn="ctr">
                        <a:spcBef>
                          <a:spcPts val="0"/>
                        </a:spcBef>
                        <a:spcAft>
                          <a:spcPts val="0"/>
                        </a:spcAft>
                      </a:pPr>
                      <a:r>
                        <a:rPr lang="en-US" sz="1100" b="1" i="0" u="none" strike="noStrike" dirty="0">
                          <a:solidFill>
                            <a:srgbClr val="000000"/>
                          </a:solidFill>
                          <a:effectLst/>
                          <a:latin typeface="Calibri" panose="020F0502020204030204" pitchFamily="34" charset="0"/>
                        </a:rPr>
                        <a:t>Aerosol Detection (Smoke &amp; Dust)*</a:t>
                      </a:r>
                      <a:endParaRPr lang="en-US" dirty="0">
                        <a:effectLst/>
                      </a:endParaRPr>
                    </a:p>
                    <a:p>
                      <a:pPr algn="ctr" rtl="0" fontAlgn="ctr">
                        <a:spcBef>
                          <a:spcPts val="0"/>
                        </a:spcBef>
                        <a:spcAft>
                          <a:spcPts val="0"/>
                        </a:spcAft>
                      </a:pPr>
                      <a:r>
                        <a:rPr lang="en-US" sz="800" b="1" i="0" u="none" strike="noStrike" dirty="0">
                          <a:solidFill>
                            <a:srgbClr val="000000"/>
                          </a:solidFill>
                          <a:effectLst/>
                          <a:latin typeface="Calibri" panose="020F0502020204030204" pitchFamily="34" charset="0"/>
                        </a:rPr>
                        <a:t>(S. </a:t>
                      </a:r>
                      <a:r>
                        <a:rPr lang="en-US" sz="800" b="1" i="0" u="none" strike="noStrike" dirty="0" err="1">
                          <a:solidFill>
                            <a:srgbClr val="000000"/>
                          </a:solidFill>
                          <a:effectLst/>
                          <a:latin typeface="Calibri" panose="020F0502020204030204" pitchFamily="34" charset="0"/>
                        </a:rPr>
                        <a:t>Kondragunta</a:t>
                      </a:r>
                      <a:r>
                        <a:rPr lang="en-US" sz="800" b="1" i="0" u="none" strike="noStrike" dirty="0">
                          <a:solidFill>
                            <a:srgbClr val="000000"/>
                          </a:solidFill>
                          <a:effectLst/>
                          <a:latin typeface="Calibri" panose="020F0502020204030204" pitchFamily="34" charset="0"/>
                        </a:rPr>
                        <a:t>, AWG)</a:t>
                      </a:r>
                      <a:endParaRPr lang="en-US" dirty="0">
                        <a:effectLst/>
                      </a:endParaRPr>
                    </a:p>
                  </a:txBody>
                  <a:tcPr marL="95250" marR="95250"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6E6E6"/>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000" b="0" i="0" u="none" strike="noStrike" dirty="0">
                          <a:solidFill>
                            <a:schemeClr val="tx1"/>
                          </a:solidFill>
                          <a:effectLst/>
                          <a:latin typeface="Calibri" panose="020F0502020204030204" pitchFamily="34" charset="0"/>
                        </a:rPr>
                        <a:t>4/17/2023</a:t>
                      </a: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6842702"/>
                  </a:ext>
                </a:extLst>
              </a:tr>
              <a:tr h="295275">
                <a:tc>
                  <a:txBody>
                    <a:bodyPr/>
                    <a:lstStyle/>
                    <a:p>
                      <a:pPr algn="ctr" rtl="0" fontAlgn="ctr">
                        <a:spcBef>
                          <a:spcPts val="0"/>
                        </a:spcBef>
                        <a:spcAft>
                          <a:spcPts val="0"/>
                        </a:spcAft>
                      </a:pPr>
                      <a:r>
                        <a:rPr lang="en-US" sz="1100" b="1" i="0" u="none" strike="noStrike" dirty="0">
                          <a:solidFill>
                            <a:srgbClr val="000000"/>
                          </a:solidFill>
                          <a:effectLst/>
                          <a:latin typeface="Calibri" panose="020F0502020204030204" pitchFamily="34" charset="0"/>
                        </a:rPr>
                        <a:t>Aerosol Optical Depth*</a:t>
                      </a:r>
                      <a:endParaRPr lang="en-US" dirty="0">
                        <a:effectLst/>
                      </a:endParaRPr>
                    </a:p>
                    <a:p>
                      <a:pPr algn="ctr" rtl="0" fontAlgn="ctr">
                        <a:spcBef>
                          <a:spcPts val="0"/>
                        </a:spcBef>
                        <a:spcAft>
                          <a:spcPts val="0"/>
                        </a:spcAft>
                      </a:pPr>
                      <a:r>
                        <a:rPr lang="en-US" sz="800" b="1" i="0" u="none" strike="noStrike" dirty="0">
                          <a:solidFill>
                            <a:srgbClr val="000000"/>
                          </a:solidFill>
                          <a:effectLst/>
                          <a:latin typeface="Calibri" panose="020F0502020204030204" pitchFamily="34" charset="0"/>
                        </a:rPr>
                        <a:t>(I. Laszlo, AWG)</a:t>
                      </a:r>
                      <a:endParaRPr lang="en-US" dirty="0">
                        <a:effectLst/>
                      </a:endParaRPr>
                    </a:p>
                  </a:txBody>
                  <a:tcPr marL="95250" marR="95250"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6E6E6"/>
                    </a:solidFill>
                  </a:tcPr>
                </a:tc>
                <a:tc>
                  <a:txBody>
                    <a:bodyPr/>
                    <a:lstStyle/>
                    <a:p>
                      <a:pPr algn="ctr" rtl="0" fontAlgn="ctr">
                        <a:spcBef>
                          <a:spcPts val="0"/>
                        </a:spcBef>
                        <a:spcAft>
                          <a:spcPts val="0"/>
                        </a:spcAft>
                      </a:pPr>
                      <a:r>
                        <a:rPr lang="en-US" sz="1000" b="0" i="0" u="none" strike="noStrike" dirty="0">
                          <a:solidFill>
                            <a:schemeClr val="tx1"/>
                          </a:solidFill>
                          <a:effectLst/>
                          <a:latin typeface="Calibri" panose="020F0502020204030204" pitchFamily="34" charset="0"/>
                        </a:rPr>
                        <a:t>4/17/2023</a:t>
                      </a: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187305"/>
                  </a:ext>
                </a:extLst>
              </a:tr>
              <a:tr h="295275">
                <a:tc>
                  <a:txBody>
                    <a:bodyPr/>
                    <a:lstStyle/>
                    <a:p>
                      <a:pPr algn="ctr" rtl="0" fontAlgn="ctr">
                        <a:spcBef>
                          <a:spcPts val="0"/>
                        </a:spcBef>
                        <a:spcAft>
                          <a:spcPts val="0"/>
                        </a:spcAft>
                      </a:pPr>
                      <a:r>
                        <a:rPr lang="en-US" sz="1100" b="1" i="0" u="none" strike="noStrike" dirty="0">
                          <a:solidFill>
                            <a:srgbClr val="000000"/>
                          </a:solidFill>
                          <a:effectLst/>
                          <a:latin typeface="Calibri" panose="020F0502020204030204" pitchFamily="34" charset="0"/>
                        </a:rPr>
                        <a:t>Aerosol Particle Size*^</a:t>
                      </a:r>
                      <a:endParaRPr lang="en-US" dirty="0">
                        <a:effectLst/>
                      </a:endParaRPr>
                    </a:p>
                    <a:p>
                      <a:pPr algn="ctr" rtl="0" fontAlgn="ctr">
                        <a:spcBef>
                          <a:spcPts val="0"/>
                        </a:spcBef>
                        <a:spcAft>
                          <a:spcPts val="0"/>
                        </a:spcAft>
                      </a:pPr>
                      <a:r>
                        <a:rPr lang="en-US" sz="800" b="1" i="0" u="none" strike="noStrike" dirty="0">
                          <a:solidFill>
                            <a:srgbClr val="000000"/>
                          </a:solidFill>
                          <a:effectLst/>
                          <a:latin typeface="Calibri" panose="020F0502020204030204" pitchFamily="34" charset="0"/>
                        </a:rPr>
                        <a:t>(I. Laszlo, AWG)</a:t>
                      </a:r>
                      <a:endParaRPr lang="en-US" dirty="0">
                        <a:effectLst/>
                      </a:endParaRPr>
                    </a:p>
                  </a:txBody>
                  <a:tcPr marL="95250" marR="95250"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6E6E6"/>
                    </a:solidFill>
                  </a:tcPr>
                </a:tc>
                <a:tc>
                  <a:txBody>
                    <a:bodyPr/>
                    <a:lstStyle/>
                    <a:p>
                      <a:pPr algn="ctr" rtl="0" fontAlgn="ctr">
                        <a:spcBef>
                          <a:spcPts val="0"/>
                        </a:spcBef>
                        <a:spcAft>
                          <a:spcPts val="0"/>
                        </a:spcAft>
                      </a:pPr>
                      <a:r>
                        <a:rPr lang="en-US" sz="1000" b="0" i="0" u="none" strike="noStrike" dirty="0">
                          <a:solidFill>
                            <a:schemeClr val="tx1"/>
                          </a:solidFill>
                          <a:effectLst/>
                          <a:latin typeface="Calibri" panose="020F0502020204030204" pitchFamily="34" charset="0"/>
                        </a:rPr>
                        <a:t>4/17/2023</a:t>
                      </a: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08398762"/>
                  </a:ext>
                </a:extLst>
              </a:tr>
              <a:tr h="295275">
                <a:tc>
                  <a:txBody>
                    <a:bodyPr/>
                    <a:lstStyle/>
                    <a:p>
                      <a:pPr algn="ctr" rtl="0" fontAlgn="ctr">
                        <a:spcBef>
                          <a:spcPts val="0"/>
                        </a:spcBef>
                        <a:spcAft>
                          <a:spcPts val="0"/>
                        </a:spcAft>
                      </a:pPr>
                      <a:r>
                        <a:rPr lang="en-US" sz="1100" b="1" i="0" u="none" strike="noStrike" dirty="0">
                          <a:solidFill>
                            <a:srgbClr val="000000"/>
                          </a:solidFill>
                          <a:effectLst/>
                          <a:latin typeface="Calibri" panose="020F0502020204030204" pitchFamily="34" charset="0"/>
                        </a:rPr>
                        <a:t>Downward &amp; Reflected S/W Radiation*</a:t>
                      </a:r>
                      <a:endParaRPr lang="en-US" dirty="0">
                        <a:effectLst/>
                      </a:endParaRPr>
                    </a:p>
                    <a:p>
                      <a:pPr algn="ctr" rtl="0" fontAlgn="ctr">
                        <a:spcBef>
                          <a:spcPts val="0"/>
                        </a:spcBef>
                        <a:spcAft>
                          <a:spcPts val="0"/>
                        </a:spcAft>
                      </a:pPr>
                      <a:r>
                        <a:rPr lang="en-US" sz="800" b="1" i="0" u="none" strike="noStrike" dirty="0">
                          <a:solidFill>
                            <a:srgbClr val="000000"/>
                          </a:solidFill>
                          <a:effectLst/>
                          <a:latin typeface="Calibri" panose="020F0502020204030204" pitchFamily="34" charset="0"/>
                        </a:rPr>
                        <a:t>(I. Laszlo, AWG)</a:t>
                      </a:r>
                      <a:endParaRPr lang="en-US" dirty="0">
                        <a:effectLst/>
                      </a:endParaRPr>
                    </a:p>
                  </a:txBody>
                  <a:tcPr marL="95250" marR="95250"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6E6E6"/>
                    </a:solidFill>
                  </a:tcPr>
                </a:tc>
                <a:tc>
                  <a:txBody>
                    <a:bodyPr/>
                    <a:lstStyle/>
                    <a:p>
                      <a:pPr algn="ctr" rtl="0" fontAlgn="ctr">
                        <a:spcBef>
                          <a:spcPts val="0"/>
                        </a:spcBef>
                        <a:spcAft>
                          <a:spcPts val="0"/>
                        </a:spcAft>
                      </a:pPr>
                      <a:r>
                        <a:rPr lang="en-US" sz="1000" b="0" i="0" u="none" strike="noStrike" dirty="0">
                          <a:solidFill>
                            <a:schemeClr val="tx1"/>
                          </a:solidFill>
                          <a:effectLst/>
                          <a:latin typeface="Calibri" panose="020F0502020204030204" pitchFamily="34" charset="0"/>
                        </a:rPr>
                        <a:t>G16 - 4/26/2023</a:t>
                      </a:r>
                    </a:p>
                    <a:p>
                      <a:pPr algn="ctr" rtl="0" fontAlgn="ctr">
                        <a:spcBef>
                          <a:spcPts val="0"/>
                        </a:spcBef>
                        <a:spcAft>
                          <a:spcPts val="0"/>
                        </a:spcAft>
                      </a:pPr>
                      <a:r>
                        <a:rPr lang="en-US" sz="1000" b="0" i="0" u="none" strike="noStrike" dirty="0">
                          <a:solidFill>
                            <a:schemeClr val="tx1"/>
                          </a:solidFill>
                          <a:effectLst/>
                          <a:latin typeface="Calibri" panose="020F0502020204030204" pitchFamily="34" charset="0"/>
                        </a:rPr>
                        <a:t>G18 - 5/4/2023</a:t>
                      </a: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50864221"/>
                  </a:ext>
                </a:extLst>
              </a:tr>
              <a:tr h="295275">
                <a:tc>
                  <a:txBody>
                    <a:bodyPr/>
                    <a:lstStyle/>
                    <a:p>
                      <a:pPr algn="ctr" rtl="0" fontAlgn="ctr">
                        <a:spcBef>
                          <a:spcPts val="0"/>
                        </a:spcBef>
                        <a:spcAft>
                          <a:spcPts val="0"/>
                        </a:spcAft>
                      </a:pPr>
                      <a:r>
                        <a:rPr lang="en-US" sz="1100" b="1" i="0" u="none" strike="noStrike" dirty="0">
                          <a:solidFill>
                            <a:srgbClr val="000000"/>
                          </a:solidFill>
                          <a:effectLst/>
                          <a:latin typeface="Calibri" panose="020F0502020204030204" pitchFamily="34" charset="0"/>
                        </a:rPr>
                        <a:t>Derived Motion Winds *</a:t>
                      </a:r>
                      <a:endParaRPr lang="en-US" dirty="0">
                        <a:effectLst/>
                      </a:endParaRPr>
                    </a:p>
                    <a:p>
                      <a:pPr algn="ctr" rtl="0" fontAlgn="ctr">
                        <a:spcBef>
                          <a:spcPts val="0"/>
                        </a:spcBef>
                        <a:spcAft>
                          <a:spcPts val="0"/>
                        </a:spcAft>
                      </a:pPr>
                      <a:r>
                        <a:rPr lang="en-US" sz="800" b="1" i="0" u="none" strike="noStrike" dirty="0">
                          <a:solidFill>
                            <a:srgbClr val="000000"/>
                          </a:solidFill>
                          <a:effectLst/>
                          <a:latin typeface="Calibri" panose="020F0502020204030204" pitchFamily="34" charset="0"/>
                        </a:rPr>
                        <a:t>(J. Daniels, AWG)</a:t>
                      </a:r>
                      <a:endParaRPr lang="en-US" dirty="0">
                        <a:effectLst/>
                      </a:endParaRPr>
                    </a:p>
                  </a:txBody>
                  <a:tcPr marL="95250" marR="95250" marT="47625" marB="476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6E6E6"/>
                    </a:solidFill>
                  </a:tcPr>
                </a:tc>
                <a:tc>
                  <a:txBody>
                    <a:bodyPr/>
                    <a:lstStyle/>
                    <a:p>
                      <a:pPr algn="ctr" rtl="0" fontAlgn="ctr">
                        <a:spcBef>
                          <a:spcPts val="0"/>
                        </a:spcBef>
                        <a:spcAft>
                          <a:spcPts val="0"/>
                        </a:spcAft>
                      </a:pPr>
                      <a:r>
                        <a:rPr lang="en-US" sz="1000" b="0" i="0" u="none" strike="noStrike" dirty="0">
                          <a:solidFill>
                            <a:schemeClr val="tx1"/>
                          </a:solidFill>
                          <a:effectLst/>
                          <a:latin typeface="Calibri" panose="020F0502020204030204" pitchFamily="34" charset="0"/>
                        </a:rPr>
                        <a:t>TBD</a:t>
                      </a:r>
                    </a:p>
                  </a:txBody>
                  <a:tcPr marL="9525" marR="9525" marT="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0992387"/>
                  </a:ext>
                </a:extLst>
              </a:tr>
            </a:tbl>
          </a:graphicData>
        </a:graphic>
      </p:graphicFrame>
      <p:sp>
        <p:nvSpPr>
          <p:cNvPr id="27" name="TextBox 26">
            <a:extLst>
              <a:ext uri="{FF2B5EF4-FFF2-40B4-BE49-F238E27FC236}">
                <a16:creationId xmlns:a16="http://schemas.microsoft.com/office/drawing/2014/main" id="{868A67C7-9107-4399-820A-32EF624CF39D}"/>
              </a:ext>
            </a:extLst>
          </p:cNvPr>
          <p:cNvSpPr txBox="1"/>
          <p:nvPr/>
        </p:nvSpPr>
        <p:spPr>
          <a:xfrm>
            <a:off x="7804298" y="6145898"/>
            <a:ext cx="1339702" cy="215444"/>
          </a:xfrm>
          <a:prstGeom prst="rect">
            <a:avLst/>
          </a:prstGeom>
          <a:noFill/>
        </p:spPr>
        <p:txBody>
          <a:bodyPr wrap="square" lIns="0" tIns="0" rIns="0" bIns="0">
            <a:spAutoFit/>
          </a:bodyPr>
          <a:lstStyle/>
          <a:p>
            <a:pPr algn="ctr"/>
            <a:r>
              <a:rPr lang="en-US" sz="1400" dirty="0">
                <a:hlinkClick r:id="rId3"/>
              </a:rPr>
              <a:t>noaasis.noaa.gov</a:t>
            </a:r>
            <a:endParaRPr lang="en-US" sz="1400" dirty="0"/>
          </a:p>
        </p:txBody>
      </p:sp>
      <p:sp>
        <p:nvSpPr>
          <p:cNvPr id="39" name="Google Shape;233;p11">
            <a:extLst>
              <a:ext uri="{FF2B5EF4-FFF2-40B4-BE49-F238E27FC236}">
                <a16:creationId xmlns:a16="http://schemas.microsoft.com/office/drawing/2014/main" id="{F17C46C6-1107-4361-8743-6B6747334BD3}"/>
              </a:ext>
            </a:extLst>
          </p:cNvPr>
          <p:cNvSpPr/>
          <p:nvPr/>
        </p:nvSpPr>
        <p:spPr>
          <a:xfrm>
            <a:off x="3110652" y="4952392"/>
            <a:ext cx="5100506" cy="772994"/>
          </a:xfrm>
          <a:prstGeom prst="wedgeRoundRectCallout">
            <a:avLst>
              <a:gd name="adj1" fmla="val 3185"/>
              <a:gd name="adj2" fmla="val -122281"/>
              <a:gd name="adj3" fmla="val 16667"/>
            </a:avLst>
          </a:prstGeom>
          <a:gradFill>
            <a:gsLst>
              <a:gs pos="0">
                <a:srgbClr val="FFD85F"/>
              </a:gs>
              <a:gs pos="100000">
                <a:srgbClr val="FFF683"/>
              </a:gs>
            </a:gsLst>
            <a:lin ang="16200000" scaled="0"/>
          </a:gradFill>
          <a:ln w="9525" cap="flat" cmpd="sng">
            <a:solidFill>
              <a:srgbClr val="FBCD6D"/>
            </a:solidFill>
            <a:prstDash val="solid"/>
            <a:round/>
            <a:headEnd type="none" w="sm" len="sm"/>
            <a:tailEnd type="none" w="sm" len="sm"/>
          </a:ln>
        </p:spPr>
        <p:txBody>
          <a:bodyPr spcFirstLastPara="1" wrap="square" lIns="45700" tIns="45700" rIns="0" bIns="45700" anchor="ctr" anchorCtr="0">
            <a:noAutofit/>
          </a:bodyPr>
          <a:lstStyle/>
          <a:p>
            <a:pPr lvl="0"/>
            <a:r>
              <a:rPr lang="en-US" sz="1200" dirty="0">
                <a:solidFill>
                  <a:srgbClr val="000000"/>
                </a:solidFill>
                <a:ea typeface="Calibri"/>
                <a:cs typeface="Calibri"/>
                <a:sym typeface="Calibri"/>
              </a:rPr>
              <a:t>In order to support Winds, Enterprise Cloud Height must be run in a special mode incompatible with other ABI L2 algorithms. There will need to either be a change to Enterprise Cloud Height or Winds. Additional software delivery will be required.</a:t>
            </a:r>
          </a:p>
        </p:txBody>
      </p:sp>
    </p:spTree>
    <p:extLst>
      <p:ext uri="{BB962C8B-B14F-4D97-AF65-F5344CB8AC3E}">
        <p14:creationId xmlns:p14="http://schemas.microsoft.com/office/powerpoint/2010/main" val="3331925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3DA5-C24C-4920-B129-304C84A6B614}"/>
              </a:ext>
            </a:extLst>
          </p:cNvPr>
          <p:cNvSpPr>
            <a:spLocks noGrp="1"/>
          </p:cNvSpPr>
          <p:nvPr>
            <p:ph type="title"/>
          </p:nvPr>
        </p:nvSpPr>
        <p:spPr/>
        <p:txBody>
          <a:bodyPr/>
          <a:lstStyle/>
          <a:p>
            <a:r>
              <a:rPr lang="en-US" sz="2800" dirty="0"/>
              <a:t>DO.11 Staggered Release &amp; Reversion</a:t>
            </a:r>
          </a:p>
        </p:txBody>
      </p:sp>
      <p:sp>
        <p:nvSpPr>
          <p:cNvPr id="3" name="Slide Number Placeholder 2">
            <a:extLst>
              <a:ext uri="{FF2B5EF4-FFF2-40B4-BE49-F238E27FC236}">
                <a16:creationId xmlns:a16="http://schemas.microsoft.com/office/drawing/2014/main" id="{9AACC869-52AC-4B23-A78C-BF58DFD80FB1}"/>
              </a:ext>
            </a:extLst>
          </p:cNvPr>
          <p:cNvSpPr>
            <a:spLocks noGrp="1"/>
          </p:cNvSpPr>
          <p:nvPr>
            <p:ph type="sldNum" sz="quarter" idx="12"/>
          </p:nvPr>
        </p:nvSpPr>
        <p:spPr/>
        <p:txBody>
          <a:bodyPr/>
          <a:lstStyle/>
          <a:p>
            <a:fld id="{97FA8124-9865-F141-9E48-75D99BBAEFD0}" type="slidenum">
              <a:rPr lang="en-US" smtClean="0"/>
              <a:pPr/>
              <a:t>8</a:t>
            </a:fld>
            <a:endParaRPr lang="en-US" dirty="0"/>
          </a:p>
        </p:txBody>
      </p:sp>
      <p:sp>
        <p:nvSpPr>
          <p:cNvPr id="4" name="Date Placeholder 3">
            <a:extLst>
              <a:ext uri="{FF2B5EF4-FFF2-40B4-BE49-F238E27FC236}">
                <a16:creationId xmlns:a16="http://schemas.microsoft.com/office/drawing/2014/main" id="{D6DFC6BA-B197-45DC-8712-7414BD5CD5DC}"/>
              </a:ext>
            </a:extLst>
          </p:cNvPr>
          <p:cNvSpPr>
            <a:spLocks noGrp="1"/>
          </p:cNvSpPr>
          <p:nvPr>
            <p:ph type="dt" sz="half" idx="2"/>
          </p:nvPr>
        </p:nvSpPr>
        <p:spPr/>
        <p:txBody>
          <a:bodyPr/>
          <a:lstStyle/>
          <a:p>
            <a:r>
              <a:rPr lang="en-US"/>
              <a:t>March 15, 2023</a:t>
            </a:r>
            <a:endParaRPr lang="en-US" dirty="0"/>
          </a:p>
        </p:txBody>
      </p:sp>
      <p:sp>
        <p:nvSpPr>
          <p:cNvPr id="5" name="Footer Placeholder 4">
            <a:extLst>
              <a:ext uri="{FF2B5EF4-FFF2-40B4-BE49-F238E27FC236}">
                <a16:creationId xmlns:a16="http://schemas.microsoft.com/office/drawing/2014/main" id="{DA50265E-F722-42E9-9D74-B45728FAB1DD}"/>
              </a:ext>
            </a:extLst>
          </p:cNvPr>
          <p:cNvSpPr>
            <a:spLocks noGrp="1"/>
          </p:cNvSpPr>
          <p:nvPr>
            <p:ph type="ftr" sz="quarter" idx="3"/>
          </p:nvPr>
        </p:nvSpPr>
        <p:spPr/>
        <p:txBody>
          <a:bodyPr/>
          <a:lstStyle/>
          <a:p>
            <a:r>
              <a:rPr lang="en-US"/>
              <a:t>Joint GRB-HRIT/EMWIN User Group Meeting</a:t>
            </a:r>
            <a:endParaRPr lang="en-US" dirty="0"/>
          </a:p>
        </p:txBody>
      </p:sp>
      <p:sp>
        <p:nvSpPr>
          <p:cNvPr id="6" name="Content Placeholder 9">
            <a:extLst>
              <a:ext uri="{FF2B5EF4-FFF2-40B4-BE49-F238E27FC236}">
                <a16:creationId xmlns:a16="http://schemas.microsoft.com/office/drawing/2014/main" id="{AE758D13-CBD8-4420-85E7-13A9F306EED9}"/>
              </a:ext>
            </a:extLst>
          </p:cNvPr>
          <p:cNvSpPr txBox="1">
            <a:spLocks/>
          </p:cNvSpPr>
          <p:nvPr/>
        </p:nvSpPr>
        <p:spPr>
          <a:xfrm>
            <a:off x="228600" y="4533564"/>
            <a:ext cx="8686800" cy="1818832"/>
          </a:xfrm>
          <a:prstGeom prst="rect">
            <a:avLst/>
          </a:prstGeom>
        </p:spPr>
        <p:txBody>
          <a:bodyPr>
            <a:normAutofit fontScale="55000" lnSpcReduction="20000"/>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There have been some impacts – primarily in the form of users not fully comprehending and acting on NWS SCN’s about SBN product sector changes.  GOES-R remains committed to avoiding future occurrences of staggered releases and reversions.  Recall this situation is the realization of known risk associated with the schedule collision of GOES-18 split PLT, interleave, and server replacement which has and continues to result in ground segment lane congestion &amp; closures.</a:t>
            </a:r>
          </a:p>
          <a:p>
            <a:endParaRPr lang="en-US" dirty="0"/>
          </a:p>
          <a:p>
            <a:r>
              <a:rPr lang="en-US" dirty="0"/>
              <a:t>GOES-16/18</a:t>
            </a:r>
          </a:p>
          <a:p>
            <a:pPr lvl="1"/>
            <a:r>
              <a:rPr lang="en-US" dirty="0"/>
              <a:t>Staggered Release is complete (red line cutovers are synchronized)</a:t>
            </a:r>
          </a:p>
          <a:p>
            <a:pPr lvl="1"/>
            <a:r>
              <a:rPr lang="en-US" dirty="0"/>
              <a:t>Early upgrades may be induced in the event of failover from WCDAS to CBU for ~April-May</a:t>
            </a:r>
          </a:p>
        </p:txBody>
      </p:sp>
      <p:graphicFrame>
        <p:nvGraphicFramePr>
          <p:cNvPr id="7" name="Object 6">
            <a:extLst>
              <a:ext uri="{FF2B5EF4-FFF2-40B4-BE49-F238E27FC236}">
                <a16:creationId xmlns:a16="http://schemas.microsoft.com/office/drawing/2014/main" id="{ACA47C6D-C556-43D0-8D35-D1561413F9F7}"/>
              </a:ext>
            </a:extLst>
          </p:cNvPr>
          <p:cNvGraphicFramePr>
            <a:graphicFrameLocks noChangeAspect="1"/>
          </p:cNvGraphicFramePr>
          <p:nvPr>
            <p:extLst>
              <p:ext uri="{D42A27DB-BD31-4B8C-83A1-F6EECF244321}">
                <p14:modId xmlns:p14="http://schemas.microsoft.com/office/powerpoint/2010/main" val="4152252544"/>
              </p:ext>
            </p:extLst>
          </p:nvPr>
        </p:nvGraphicFramePr>
        <p:xfrm>
          <a:off x="628649" y="1421216"/>
          <a:ext cx="7886699" cy="2987675"/>
        </p:xfrm>
        <a:graphic>
          <a:graphicData uri="http://schemas.openxmlformats.org/presentationml/2006/ole">
            <mc:AlternateContent xmlns:mc="http://schemas.openxmlformats.org/markup-compatibility/2006">
              <mc:Choice xmlns:v="urn:schemas-microsoft-com:vml" Requires="v">
                <p:oleObj spid="_x0000_s5178" name="Worksheet" r:id="rId3" imgW="6850247" imgH="2986917" progId="Excel.Sheet.12">
                  <p:embed/>
                </p:oleObj>
              </mc:Choice>
              <mc:Fallback>
                <p:oleObj name="Worksheet" r:id="rId3" imgW="6850247" imgH="2986917" progId="Excel.Sheet.12">
                  <p:embed/>
                  <p:pic>
                    <p:nvPicPr>
                      <p:cNvPr id="24" name="Object 23">
                        <a:extLst>
                          <a:ext uri="{FF2B5EF4-FFF2-40B4-BE49-F238E27FC236}">
                            <a16:creationId xmlns:a16="http://schemas.microsoft.com/office/drawing/2014/main" id="{324F968F-4504-4234-BE59-F37369D1DCBA}"/>
                          </a:ext>
                        </a:extLst>
                      </p:cNvPr>
                      <p:cNvPicPr/>
                      <p:nvPr/>
                    </p:nvPicPr>
                    <p:blipFill>
                      <a:blip r:embed="rId4"/>
                      <a:stretch>
                        <a:fillRect/>
                      </a:stretch>
                    </p:blipFill>
                    <p:spPr>
                      <a:xfrm>
                        <a:off x="628649" y="1421216"/>
                        <a:ext cx="7886699" cy="2987675"/>
                      </a:xfrm>
                      <a:prstGeom prst="rect">
                        <a:avLst/>
                      </a:prstGeom>
                    </p:spPr>
                  </p:pic>
                </p:oleObj>
              </mc:Fallback>
            </mc:AlternateContent>
          </a:graphicData>
        </a:graphic>
      </p:graphicFrame>
      <p:grpSp>
        <p:nvGrpSpPr>
          <p:cNvPr id="8" name="Group 7">
            <a:extLst>
              <a:ext uri="{FF2B5EF4-FFF2-40B4-BE49-F238E27FC236}">
                <a16:creationId xmlns:a16="http://schemas.microsoft.com/office/drawing/2014/main" id="{92622901-908E-40DC-8720-D9B91A374E37}"/>
              </a:ext>
            </a:extLst>
          </p:cNvPr>
          <p:cNvGrpSpPr/>
          <p:nvPr/>
        </p:nvGrpSpPr>
        <p:grpSpPr>
          <a:xfrm>
            <a:off x="7346255" y="103188"/>
            <a:ext cx="1714500" cy="1127125"/>
            <a:chOff x="7300913" y="103188"/>
            <a:chExt cx="1714500" cy="1127125"/>
          </a:xfrm>
        </p:grpSpPr>
        <p:graphicFrame>
          <p:nvGraphicFramePr>
            <p:cNvPr id="9" name="Object 8">
              <a:extLst>
                <a:ext uri="{FF2B5EF4-FFF2-40B4-BE49-F238E27FC236}">
                  <a16:creationId xmlns:a16="http://schemas.microsoft.com/office/drawing/2014/main" id="{6734CEB8-7966-43E2-A63C-CFAD22D12EF3}"/>
                </a:ext>
              </a:extLst>
            </p:cNvPr>
            <p:cNvGraphicFramePr>
              <a:graphicFrameLocks noChangeAspect="1"/>
            </p:cNvGraphicFramePr>
            <p:nvPr>
              <p:extLst>
                <p:ext uri="{D42A27DB-BD31-4B8C-83A1-F6EECF244321}">
                  <p14:modId xmlns:p14="http://schemas.microsoft.com/office/powerpoint/2010/main" val="1498814994"/>
                </p:ext>
              </p:extLst>
            </p:nvPr>
          </p:nvGraphicFramePr>
          <p:xfrm>
            <a:off x="7300913" y="103188"/>
            <a:ext cx="1714500" cy="1127125"/>
          </p:xfrm>
          <a:graphic>
            <a:graphicData uri="http://schemas.openxmlformats.org/presentationml/2006/ole">
              <mc:AlternateContent xmlns:mc="http://schemas.openxmlformats.org/markup-compatibility/2006">
                <mc:Choice xmlns:v="urn:schemas-microsoft-com:vml" Requires="v">
                  <p:oleObj spid="_x0000_s5179" name="Worksheet" r:id="rId5" imgW="1714456" imgH="1127883" progId="Excel.Sheet.12">
                    <p:embed/>
                  </p:oleObj>
                </mc:Choice>
                <mc:Fallback>
                  <p:oleObj name="Worksheet" r:id="rId5" imgW="1714456" imgH="1127883" progId="Excel.Sheet.12">
                    <p:embed/>
                    <p:pic>
                      <p:nvPicPr>
                        <p:cNvPr id="26" name="Object 25">
                          <a:extLst>
                            <a:ext uri="{FF2B5EF4-FFF2-40B4-BE49-F238E27FC236}">
                              <a16:creationId xmlns:a16="http://schemas.microsoft.com/office/drawing/2014/main" id="{308799FB-BE27-470C-9689-ACEAD40FD198}"/>
                            </a:ext>
                          </a:extLst>
                        </p:cNvPr>
                        <p:cNvPicPr/>
                        <p:nvPr/>
                      </p:nvPicPr>
                      <p:blipFill>
                        <a:blip r:embed="rId6"/>
                        <a:stretch>
                          <a:fillRect/>
                        </a:stretch>
                      </p:blipFill>
                      <p:spPr>
                        <a:xfrm>
                          <a:off x="7300913" y="103188"/>
                          <a:ext cx="1714500" cy="1127125"/>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A1FD1201-BD07-4AC4-B3C5-C3BF8387DC58}"/>
                </a:ext>
              </a:extLst>
            </p:cNvPr>
            <p:cNvSpPr/>
            <p:nvPr/>
          </p:nvSpPr>
          <p:spPr>
            <a:xfrm>
              <a:off x="7300913" y="103188"/>
              <a:ext cx="1714500" cy="1127125"/>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7EF9F30B-472C-4FC1-AEA2-A9F6091DDAC7}"/>
              </a:ext>
            </a:extLst>
          </p:cNvPr>
          <p:cNvSpPr/>
          <p:nvPr/>
        </p:nvSpPr>
        <p:spPr>
          <a:xfrm>
            <a:off x="7202676" y="6497679"/>
            <a:ext cx="877933" cy="276999"/>
          </a:xfrm>
          <a:prstGeom prst="rect">
            <a:avLst/>
          </a:prstGeom>
        </p:spPr>
        <p:txBody>
          <a:bodyPr wrap="none">
            <a:spAutoFit/>
          </a:bodyPr>
          <a:lstStyle/>
          <a:p>
            <a:pPr algn="ctr" defTabSz="457200">
              <a:buClrTx/>
              <a:buFontTx/>
              <a:buNone/>
            </a:pPr>
            <a:r>
              <a:rPr lang="en-US" sz="1200" kern="1200" dirty="0">
                <a:latin typeface="Calibri"/>
                <a:ea typeface="+mn-ea"/>
                <a:cs typeface="+mn-cs"/>
              </a:rPr>
              <a:t>R. Williams</a:t>
            </a:r>
          </a:p>
        </p:txBody>
      </p:sp>
      <p:cxnSp>
        <p:nvCxnSpPr>
          <p:cNvPr id="13" name="Straight Arrow Connector 12">
            <a:extLst>
              <a:ext uri="{FF2B5EF4-FFF2-40B4-BE49-F238E27FC236}">
                <a16:creationId xmlns:a16="http://schemas.microsoft.com/office/drawing/2014/main" id="{E4BEA383-6168-416D-8C88-C917F239693B}"/>
              </a:ext>
            </a:extLst>
          </p:cNvPr>
          <p:cNvCxnSpPr/>
          <p:nvPr/>
        </p:nvCxnSpPr>
        <p:spPr>
          <a:xfrm>
            <a:off x="3706152" y="1188720"/>
            <a:ext cx="0" cy="3200400"/>
          </a:xfrm>
          <a:prstGeom prst="straightConnector1">
            <a:avLst/>
          </a:prstGeom>
          <a:ln>
            <a:solidFill>
              <a:srgbClr val="0000FF"/>
            </a:solidFill>
            <a:tailEnd type="non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863B6B7-5353-4A2E-9EF1-414083B9220A}"/>
              </a:ext>
            </a:extLst>
          </p:cNvPr>
          <p:cNvSpPr txBox="1"/>
          <p:nvPr/>
        </p:nvSpPr>
        <p:spPr>
          <a:xfrm>
            <a:off x="3371540" y="919384"/>
            <a:ext cx="787765" cy="338554"/>
          </a:xfrm>
          <a:prstGeom prst="rect">
            <a:avLst/>
          </a:prstGeom>
          <a:noFill/>
        </p:spPr>
        <p:txBody>
          <a:bodyPr wrap="square" rtlCol="0">
            <a:spAutoFit/>
          </a:bodyPr>
          <a:lstStyle/>
          <a:p>
            <a:r>
              <a:rPr lang="en-US" sz="1600" dirty="0">
                <a:solidFill>
                  <a:srgbClr val="0000FF"/>
                </a:solidFill>
              </a:rPr>
              <a:t>Today</a:t>
            </a:r>
          </a:p>
        </p:txBody>
      </p:sp>
    </p:spTree>
    <p:extLst>
      <p:ext uri="{BB962C8B-B14F-4D97-AF65-F5344CB8AC3E}">
        <p14:creationId xmlns:p14="http://schemas.microsoft.com/office/powerpoint/2010/main" val="2376514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600200" y="7068"/>
            <a:ext cx="7543800" cy="822960"/>
          </a:xfrm>
        </p:spPr>
        <p:txBody>
          <a:bodyPr>
            <a:normAutofit fontScale="90000"/>
          </a:bodyPr>
          <a:lstStyle/>
          <a:p>
            <a:r>
              <a:rPr lang="en-US" dirty="0"/>
              <a:t>Science Products Training – Recent &amp; Future Events</a:t>
            </a:r>
          </a:p>
        </p:txBody>
      </p:sp>
      <p:sp>
        <p:nvSpPr>
          <p:cNvPr id="3" name="Date Placeholder 2"/>
          <p:cNvSpPr>
            <a:spLocks noGrp="1"/>
          </p:cNvSpPr>
          <p:nvPr>
            <p:ph type="dt" sz="half" idx="2"/>
          </p:nvPr>
        </p:nvSpPr>
        <p:spPr/>
        <p:txBody>
          <a:bodyPr/>
          <a:lstStyle/>
          <a:p>
            <a:r>
              <a:rPr lang="en-US"/>
              <a:t>March 15, 2023</a:t>
            </a:r>
            <a:endParaRPr lang="en-US" dirty="0"/>
          </a:p>
        </p:txBody>
      </p:sp>
      <p:sp>
        <p:nvSpPr>
          <p:cNvPr id="6" name="Slide Number Placeholder 5"/>
          <p:cNvSpPr>
            <a:spLocks noGrp="1"/>
          </p:cNvSpPr>
          <p:nvPr>
            <p:ph type="sldNum" sz="quarter" idx="12"/>
          </p:nvPr>
        </p:nvSpPr>
        <p:spPr/>
        <p:txBody>
          <a:bodyPr/>
          <a:lstStyle/>
          <a:p>
            <a:fld id="{97FA8124-9865-F141-9E48-75D99BBAEFD0}" type="slidenum">
              <a:rPr lang="en-US" smtClean="0"/>
              <a:pPr/>
              <a:t>9</a:t>
            </a:fld>
            <a:endParaRPr lang="en-US" dirty="0"/>
          </a:p>
        </p:txBody>
      </p:sp>
      <p:sp>
        <p:nvSpPr>
          <p:cNvPr id="2" name="Footer Placeholder 1">
            <a:extLst>
              <a:ext uri="{FF2B5EF4-FFF2-40B4-BE49-F238E27FC236}">
                <a16:creationId xmlns:a16="http://schemas.microsoft.com/office/drawing/2014/main" id="{5152E96F-31D7-4A49-970A-4FE658D7455A}"/>
              </a:ext>
            </a:extLst>
          </p:cNvPr>
          <p:cNvSpPr>
            <a:spLocks noGrp="1"/>
          </p:cNvSpPr>
          <p:nvPr>
            <p:ph type="ftr" sz="quarter" idx="3"/>
          </p:nvPr>
        </p:nvSpPr>
        <p:spPr/>
        <p:txBody>
          <a:bodyPr/>
          <a:lstStyle/>
          <a:p>
            <a:r>
              <a:rPr lang="en-US"/>
              <a:t>Joint GRB-HRIT/EMWIN User Group Meeting</a:t>
            </a:r>
            <a:endParaRPr lang="en-US" dirty="0"/>
          </a:p>
        </p:txBody>
      </p:sp>
      <p:sp>
        <p:nvSpPr>
          <p:cNvPr id="12" name="Google Shape;468;p31">
            <a:extLst>
              <a:ext uri="{FF2B5EF4-FFF2-40B4-BE49-F238E27FC236}">
                <a16:creationId xmlns:a16="http://schemas.microsoft.com/office/drawing/2014/main" id="{50D767AF-1F06-424F-B5DE-FC835DBCD4DD}"/>
              </a:ext>
            </a:extLst>
          </p:cNvPr>
          <p:cNvSpPr txBox="1"/>
          <p:nvPr/>
        </p:nvSpPr>
        <p:spPr>
          <a:xfrm>
            <a:off x="6607563" y="6444734"/>
            <a:ext cx="223994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dk1"/>
                </a:solidFill>
                <a:latin typeface="Calibri"/>
                <a:ea typeface="Calibri"/>
                <a:cs typeface="Calibri"/>
                <a:sym typeface="Calibri"/>
              </a:rPr>
              <a:t>Ver: 02/23/23  S. Morris</a:t>
            </a:r>
            <a:endParaRPr sz="1200" dirty="0">
              <a:solidFill>
                <a:schemeClr val="dk1"/>
              </a:solidFill>
              <a:latin typeface="Calibri"/>
              <a:ea typeface="Calibri"/>
              <a:cs typeface="Calibri"/>
              <a:sym typeface="Calibri"/>
            </a:endParaRPr>
          </a:p>
        </p:txBody>
      </p:sp>
      <p:sp>
        <p:nvSpPr>
          <p:cNvPr id="14" name="Content Placeholder 1">
            <a:extLst>
              <a:ext uri="{FF2B5EF4-FFF2-40B4-BE49-F238E27FC236}">
                <a16:creationId xmlns:a16="http://schemas.microsoft.com/office/drawing/2014/main" id="{257AF181-0808-41A2-B22A-13544D8C07AB}"/>
              </a:ext>
            </a:extLst>
          </p:cNvPr>
          <p:cNvSpPr>
            <a:spLocks noGrp="1"/>
          </p:cNvSpPr>
          <p:nvPr>
            <p:ph idx="1"/>
          </p:nvPr>
        </p:nvSpPr>
        <p:spPr>
          <a:xfrm>
            <a:off x="100126" y="945821"/>
            <a:ext cx="8974861" cy="5428633"/>
          </a:xfrm>
        </p:spPr>
        <p:txBody>
          <a:bodyPr>
            <a:noAutofit/>
          </a:bodyPr>
          <a:lstStyle/>
          <a:p>
            <a:pPr lvl="1"/>
            <a:endParaRPr lang="en-US" sz="300" dirty="0"/>
          </a:p>
          <a:p>
            <a:r>
              <a:rPr lang="en-US" sz="1800" dirty="0"/>
              <a:t>AMS Joint Satellite Short Course: "</a:t>
            </a:r>
            <a:r>
              <a:rPr lang="en-US" sz="1800" i="1" dirty="0"/>
              <a:t>Making Beautiful Images of NOAA Satellite Data using Python (hybrid)“ </a:t>
            </a:r>
            <a:r>
              <a:rPr lang="en-US" sz="1800" dirty="0"/>
              <a:t>Sunday, January 8, 2023 before AMS 2023 Annual Meeting, Denver CO</a:t>
            </a:r>
          </a:p>
          <a:p>
            <a:pPr lvl="1"/>
            <a:r>
              <a:rPr lang="en-US" sz="1800" dirty="0"/>
              <a:t>Largest short course audience at AMS </a:t>
            </a:r>
          </a:p>
          <a:p>
            <a:pPr marL="457200" lvl="1" indent="0">
              <a:buNone/>
            </a:pPr>
            <a:r>
              <a:rPr lang="en-US" sz="1800" dirty="0"/>
              <a:t>	(34 in person and 35 online)</a:t>
            </a:r>
          </a:p>
          <a:p>
            <a:pPr lvl="1"/>
            <a:endParaRPr lang="en-US" sz="1800" dirty="0"/>
          </a:p>
          <a:p>
            <a:pPr marL="457200" lvl="1" indent="0">
              <a:buNone/>
            </a:pPr>
            <a:endParaRPr lang="en-US" sz="1800" dirty="0"/>
          </a:p>
          <a:p>
            <a:pPr marL="457200" lvl="1" indent="0">
              <a:buNone/>
            </a:pPr>
            <a:endParaRPr lang="en-US" sz="1200" dirty="0"/>
          </a:p>
          <a:p>
            <a:pPr marL="457200" lvl="1" indent="0">
              <a:buNone/>
            </a:pPr>
            <a:endParaRPr lang="en-US" sz="1200" dirty="0"/>
          </a:p>
          <a:p>
            <a:r>
              <a:rPr lang="en-US" sz="1800" dirty="0"/>
              <a:t>NOAA/WMO RA IV Virtual Satellite Applications Workshop, (Spanish) El Salvador partners </a:t>
            </a:r>
            <a:r>
              <a:rPr lang="es-ES" sz="1800" dirty="0"/>
              <a:t>Ministerio de Medio Ambiente y Recursos Naturales (</a:t>
            </a:r>
            <a:r>
              <a:rPr lang="es-ES" sz="1800" dirty="0" err="1"/>
              <a:t>Ministry</a:t>
            </a:r>
            <a:r>
              <a:rPr lang="es-ES" sz="1800" dirty="0"/>
              <a:t> </a:t>
            </a:r>
            <a:r>
              <a:rPr lang="es-ES" sz="1800" dirty="0" err="1"/>
              <a:t>Of</a:t>
            </a:r>
            <a:r>
              <a:rPr lang="es-ES" sz="1800" dirty="0"/>
              <a:t> </a:t>
            </a:r>
            <a:r>
              <a:rPr lang="es-ES" sz="1800" dirty="0" err="1"/>
              <a:t>The</a:t>
            </a:r>
            <a:r>
              <a:rPr lang="es-ES" sz="1800" dirty="0"/>
              <a:t> </a:t>
            </a:r>
            <a:r>
              <a:rPr lang="es-ES" sz="1800" dirty="0" err="1"/>
              <a:t>Environment</a:t>
            </a:r>
            <a:r>
              <a:rPr lang="es-ES" sz="1800" dirty="0"/>
              <a:t> And Natural </a:t>
            </a:r>
            <a:r>
              <a:rPr lang="es-ES" sz="1800" dirty="0" err="1"/>
              <a:t>Resources</a:t>
            </a:r>
            <a:r>
              <a:rPr lang="es-ES" sz="1800" dirty="0"/>
              <a:t>) (</a:t>
            </a:r>
            <a:r>
              <a:rPr lang="en-US" sz="1800" dirty="0"/>
              <a:t>MARN) </a:t>
            </a:r>
            <a:r>
              <a:rPr lang="en-US" sz="1800" dirty="0">
                <a:solidFill>
                  <a:srgbClr val="0000FF"/>
                </a:solidFill>
              </a:rPr>
              <a:t>March 27-30, 2023</a:t>
            </a:r>
          </a:p>
          <a:p>
            <a:pPr lvl="1"/>
            <a:r>
              <a:rPr lang="en-US" sz="1800" dirty="0">
                <a:solidFill>
                  <a:srgbClr val="0000FF"/>
                </a:solidFill>
              </a:rPr>
              <a:t>Registration open</a:t>
            </a:r>
            <a:endParaRPr lang="en-US" sz="1800" dirty="0"/>
          </a:p>
          <a:p>
            <a:r>
              <a:rPr lang="en-US" sz="1800" dirty="0"/>
              <a:t>2023 </a:t>
            </a:r>
            <a:r>
              <a:rPr lang="en-US" sz="1800" dirty="0" err="1"/>
              <a:t>SatMOC</a:t>
            </a:r>
            <a:r>
              <a:rPr lang="en-US" sz="1800" dirty="0"/>
              <a:t> Virtual Summer Series for students/early career </a:t>
            </a:r>
          </a:p>
          <a:p>
            <a:pPr lvl="1"/>
            <a:r>
              <a:rPr lang="en-US" sz="1800" dirty="0"/>
              <a:t>June 20: Career Pathways in the environmental satellite enterprise</a:t>
            </a:r>
          </a:p>
          <a:p>
            <a:pPr lvl="1"/>
            <a:r>
              <a:rPr lang="en-US" sz="1800" dirty="0"/>
              <a:t>June 22: Cryosphere monitoring</a:t>
            </a:r>
          </a:p>
          <a:p>
            <a:pPr lvl="1"/>
            <a:r>
              <a:rPr lang="en-US" sz="1800" dirty="0"/>
              <a:t>June 27: Monitoring lake induced phenomena</a:t>
            </a:r>
          </a:p>
          <a:p>
            <a:pPr lvl="1"/>
            <a:r>
              <a:rPr lang="en-US" sz="1800" dirty="0"/>
              <a:t>June 29: Drought and vegetative health monitoring</a:t>
            </a:r>
          </a:p>
        </p:txBody>
      </p:sp>
      <p:pic>
        <p:nvPicPr>
          <p:cNvPr id="16" name="Picture 2" descr="AMS 103rd Annual Meeting">
            <a:extLst>
              <a:ext uri="{FF2B5EF4-FFF2-40B4-BE49-F238E27FC236}">
                <a16:creationId xmlns:a16="http://schemas.microsoft.com/office/drawing/2014/main" id="{BC87435A-2547-42D8-A321-01041812E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1028" y="1779168"/>
            <a:ext cx="2103955" cy="6084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ttps://www.ametsoc.org/ams/assets/Image/sponsors/LM-logo2%20(1).png">
            <a:extLst>
              <a:ext uri="{FF2B5EF4-FFF2-40B4-BE49-F238E27FC236}">
                <a16:creationId xmlns:a16="http://schemas.microsoft.com/office/drawing/2014/main" id="{CC5FD854-C521-4BA1-B777-F8FB7A8D25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9276" y="1693358"/>
            <a:ext cx="1911748" cy="51975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F3E0342-E797-437C-BBD8-AF5C99E28659}"/>
              </a:ext>
            </a:extLst>
          </p:cNvPr>
          <p:cNvSpPr txBox="1"/>
          <p:nvPr/>
        </p:nvSpPr>
        <p:spPr>
          <a:xfrm>
            <a:off x="1114425" y="2341444"/>
            <a:ext cx="6886575" cy="923330"/>
          </a:xfrm>
          <a:prstGeom prst="rect">
            <a:avLst/>
          </a:prstGeom>
          <a:noFill/>
        </p:spPr>
        <p:txBody>
          <a:bodyPr wrap="square">
            <a:spAutoFit/>
          </a:bodyPr>
          <a:lstStyle/>
          <a:p>
            <a:pPr rtl="0">
              <a:spcBef>
                <a:spcPts val="0"/>
              </a:spcBef>
              <a:spcAft>
                <a:spcPts val="0"/>
              </a:spcAft>
            </a:pPr>
            <a:r>
              <a:rPr lang="en-US" sz="1800" i="0" u="none" strike="noStrike" dirty="0">
                <a:solidFill>
                  <a:srgbClr val="0000FF"/>
                </a:solidFill>
                <a:effectLst/>
                <a:latin typeface="Cavolini" panose="020B0502040204020203" pitchFamily="66" charset="0"/>
                <a:cs typeface="Cavolini" panose="020B0502040204020203" pitchFamily="66" charset="0"/>
              </a:rPr>
              <a:t>”I really appreciated the quality instruction, organized code, pre-course prep instructions, and the positive environment you created at the event.”</a:t>
            </a:r>
            <a:endParaRPr lang="en-US" dirty="0">
              <a:solidFill>
                <a:srgbClr val="0000FF"/>
              </a:solidFill>
              <a:latin typeface="Cavolini" panose="020B0502040204020203" pitchFamily="66" charset="0"/>
              <a:cs typeface="Cavolini" panose="020B0502040204020203" pitchFamily="66" charset="0"/>
            </a:endParaRPr>
          </a:p>
        </p:txBody>
      </p:sp>
      <p:pic>
        <p:nvPicPr>
          <p:cNvPr id="19" name="Picture 18">
            <a:extLst>
              <a:ext uri="{FF2B5EF4-FFF2-40B4-BE49-F238E27FC236}">
                <a16:creationId xmlns:a16="http://schemas.microsoft.com/office/drawing/2014/main" id="{177DFEA9-887D-42C6-9C04-ECC6AC073745}"/>
              </a:ext>
            </a:extLst>
          </p:cNvPr>
          <p:cNvPicPr>
            <a:picLocks noChangeAspect="1"/>
          </p:cNvPicPr>
          <p:nvPr/>
        </p:nvPicPr>
        <p:blipFill>
          <a:blip r:embed="rId5"/>
          <a:stretch>
            <a:fillRect/>
          </a:stretch>
        </p:blipFill>
        <p:spPr>
          <a:xfrm>
            <a:off x="5820547" y="5369829"/>
            <a:ext cx="3258170" cy="427472"/>
          </a:xfrm>
          <a:prstGeom prst="rect">
            <a:avLst/>
          </a:prstGeom>
          <a:ln>
            <a:solidFill>
              <a:schemeClr val="tx1"/>
            </a:solidFill>
          </a:ln>
        </p:spPr>
      </p:pic>
      <p:sp>
        <p:nvSpPr>
          <p:cNvPr id="20" name="TextBox 19">
            <a:extLst>
              <a:ext uri="{FF2B5EF4-FFF2-40B4-BE49-F238E27FC236}">
                <a16:creationId xmlns:a16="http://schemas.microsoft.com/office/drawing/2014/main" id="{C86C5381-F0FC-4CF3-9BC6-F3FAD58D4BA8}"/>
              </a:ext>
            </a:extLst>
          </p:cNvPr>
          <p:cNvSpPr txBox="1"/>
          <p:nvPr/>
        </p:nvSpPr>
        <p:spPr>
          <a:xfrm>
            <a:off x="5820547" y="5731041"/>
            <a:ext cx="3258170" cy="369332"/>
          </a:xfrm>
          <a:prstGeom prst="rect">
            <a:avLst/>
          </a:prstGeom>
          <a:noFill/>
        </p:spPr>
        <p:txBody>
          <a:bodyPr wrap="square" rtlCol="0">
            <a:spAutoFit/>
          </a:bodyPr>
          <a:lstStyle/>
          <a:p>
            <a:pPr algn="ctr"/>
            <a:r>
              <a:rPr lang="en-US" dirty="0"/>
              <a:t>October 2023</a:t>
            </a:r>
          </a:p>
        </p:txBody>
      </p:sp>
    </p:spTree>
    <p:extLst>
      <p:ext uri="{BB962C8B-B14F-4D97-AF65-F5344CB8AC3E}">
        <p14:creationId xmlns:p14="http://schemas.microsoft.com/office/powerpoint/2010/main" val="761929435"/>
      </p:ext>
    </p:extLst>
  </p:cSld>
  <p:clrMapOvr>
    <a:masterClrMapping/>
  </p:clrMapOvr>
</p:sld>
</file>

<file path=ppt/theme/theme1.xml><?xml version="1.0" encoding="utf-8"?>
<a:theme xmlns:a="http://schemas.openxmlformats.org/drawingml/2006/main" name="Default Theme">
  <a:themeElements>
    <a:clrScheme name="Custom 3">
      <a:dk1>
        <a:sysClr val="windowText" lastClr="000000"/>
      </a:dk1>
      <a:lt1>
        <a:sysClr val="window" lastClr="FFFFFF"/>
      </a:lt1>
      <a:dk2>
        <a:srgbClr val="084284"/>
      </a:dk2>
      <a:lt2>
        <a:srgbClr val="E6E6E6"/>
      </a:lt2>
      <a:accent1>
        <a:srgbClr val="285583"/>
      </a:accent1>
      <a:accent2>
        <a:srgbClr val="7E5100"/>
      </a:accent2>
      <a:accent3>
        <a:srgbClr val="FED174"/>
      </a:accent3>
      <a:accent4>
        <a:srgbClr val="9BCFFF"/>
      </a:accent4>
      <a:accent5>
        <a:srgbClr val="4088D2"/>
      </a:accent5>
      <a:accent6>
        <a:srgbClr val="BC0000"/>
      </a:accent6>
      <a:hlink>
        <a:srgbClr val="084284"/>
      </a:hlink>
      <a:folHlink>
        <a:srgbClr val="3877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163866</TotalTime>
  <Words>2902</Words>
  <Application>Microsoft Office PowerPoint</Application>
  <PresentationFormat>On-screen Show (4:3)</PresentationFormat>
  <Paragraphs>547</Paragraphs>
  <Slides>17</Slides>
  <Notes>7</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5" baseType="lpstr">
      <vt:lpstr>Arial</vt:lpstr>
      <vt:lpstr>Arial Black</vt:lpstr>
      <vt:lpstr>Calibri</vt:lpstr>
      <vt:lpstr>Cavolini</vt:lpstr>
      <vt:lpstr>Google Sans</vt:lpstr>
      <vt:lpstr>Helvetica</vt:lpstr>
      <vt:lpstr>Default Theme</vt:lpstr>
      <vt:lpstr>Worksheet</vt:lpstr>
      <vt:lpstr>GOES Status</vt:lpstr>
      <vt:lpstr>GOES Constellation</vt:lpstr>
      <vt:lpstr>GOES-17 ABI Domains for Standby Operations</vt:lpstr>
      <vt:lpstr>GOES-18 L1b Science Product Validation Status</vt:lpstr>
      <vt:lpstr>G18 ABI Band 7 Barcode Artifact</vt:lpstr>
      <vt:lpstr>GOES-18 L2+ Science Product Validation Status</vt:lpstr>
      <vt:lpstr>Remaining GOES-16/17/18 L2+ Enterprise Algorithms</vt:lpstr>
      <vt:lpstr>DO.11 Staggered Release &amp; Reversion</vt:lpstr>
      <vt:lpstr>Science Products Training – Recent &amp; Future Events</vt:lpstr>
      <vt:lpstr>matthew.seybold@noaa.gov  elizabeth.kline@noaa.gov  thomas.feroli@noaa.gov  ryan.williams@noaa.gov  stephen.superczynski@noaa.gov</vt:lpstr>
      <vt:lpstr>Backup Slides</vt:lpstr>
      <vt:lpstr>GOES-18 CALINR CDRL LUT Status</vt:lpstr>
      <vt:lpstr>GOES-18 CALINR LUT Update Schedule</vt:lpstr>
      <vt:lpstr>Why a Staggered Release &amp; Reversion?</vt:lpstr>
      <vt:lpstr>DO.11.02.00 Science Content</vt:lpstr>
      <vt:lpstr>DO.12.00.00 Science Content</vt:lpstr>
      <vt:lpstr>ABI L2+ Algorithm Precedence</vt:lpstr>
    </vt:vector>
  </TitlesOfParts>
  <Company>GOES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Mozer, Kathryn (GSFC-416.0)[NOAA]</dc:creator>
  <cp:lastModifiedBy>Ian Avruch</cp:lastModifiedBy>
  <cp:revision>2212</cp:revision>
  <dcterms:created xsi:type="dcterms:W3CDTF">2018-11-06T15:10:04Z</dcterms:created>
  <dcterms:modified xsi:type="dcterms:W3CDTF">2023-03-16T13:55:36Z</dcterms:modified>
</cp:coreProperties>
</file>